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drawings/drawing2.xml" ContentType="application/vnd.openxmlformats-officedocument.drawingml.chartshapes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3.xml" ContentType="application/vnd.openxmlformats-officedocument.drawingml.chartshapes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drawings/drawing4.xml" ContentType="application/vnd.openxmlformats-officedocument.drawingml.chartshapes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6"/>
  </p:notesMasterIdLst>
  <p:handoutMasterIdLst>
    <p:handoutMasterId r:id="rId27"/>
  </p:handoutMasterIdLst>
  <p:sldIdLst>
    <p:sldId id="343" r:id="rId2"/>
    <p:sldId id="345" r:id="rId3"/>
    <p:sldId id="327" r:id="rId4"/>
    <p:sldId id="347" r:id="rId5"/>
    <p:sldId id="346" r:id="rId6"/>
    <p:sldId id="369" r:id="rId7"/>
    <p:sldId id="351" r:id="rId8"/>
    <p:sldId id="375" r:id="rId9"/>
    <p:sldId id="371" r:id="rId10"/>
    <p:sldId id="380" r:id="rId11"/>
    <p:sldId id="374" r:id="rId12"/>
    <p:sldId id="367" r:id="rId13"/>
    <p:sldId id="385" r:id="rId14"/>
    <p:sldId id="386" r:id="rId15"/>
    <p:sldId id="387" r:id="rId16"/>
    <p:sldId id="388" r:id="rId17"/>
    <p:sldId id="376" r:id="rId18"/>
    <p:sldId id="363" r:id="rId19"/>
    <p:sldId id="390" r:id="rId20"/>
    <p:sldId id="389" r:id="rId21"/>
    <p:sldId id="366" r:id="rId22"/>
    <p:sldId id="383" r:id="rId23"/>
    <p:sldId id="355" r:id="rId24"/>
    <p:sldId id="391" r:id="rId25"/>
  </p:sldIdLst>
  <p:sldSz cx="9144000" cy="6858000" type="screen4x3"/>
  <p:notesSz cx="6797675" cy="9926638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Юзыхович Виолетта Михайловна" initials="ЮВМ" lastIdx="1" clrIdx="0"/>
  <p:cmAuthor id="1" name="Полупанова Юлия Дмитриевна" initials="ПЮД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479"/>
    <a:srgbClr val="9FD3DE"/>
    <a:srgbClr val="FFC000"/>
    <a:srgbClr val="548235"/>
    <a:srgbClr val="A66AB2"/>
    <a:srgbClr val="4472C4"/>
    <a:srgbClr val="0860AE"/>
    <a:srgbClr val="FF6600"/>
    <a:srgbClr val="00B050"/>
    <a:srgbClr val="529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79" autoAdjust="0"/>
    <p:restoredTop sz="72622" autoAdjust="0"/>
  </p:normalViewPr>
  <p:slideViewPr>
    <p:cSldViewPr snapToGrid="0" snapToObjects="1">
      <p:cViewPr varScale="1">
        <p:scale>
          <a:sx n="112" d="100"/>
          <a:sy n="112" d="100"/>
        </p:scale>
        <p:origin x="129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P:\Users\jdponupanova\AppData\Local\Temp\&#1057;&#1090;&#1088;&#1091;&#1082;&#1090;&#1091;&#1088;&#1072;%20&#1042;&#1056;&#1055;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3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P:\Users\jdponupanova\Desktop\&#1050;&#1086;&#1087;&#1080;&#1103;%20&#1057;&#1090;&#1088;&#1091;&#1082;&#1090;&#1091;&#1088;&#1072;%20&#1042;&#1056;&#1055;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P:\Users\jdponupanova\Desktop\&#1050;&#1086;&#1087;&#1080;&#1103;%20&#1057;&#1090;&#1088;&#1091;&#1082;&#1090;&#1091;&#1088;&#1072;%20&#1042;&#1056;&#1055;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P:\Users\jdponupanova\Desktop\&#1050;&#1086;&#1087;&#1080;&#1103;%20&#1057;&#1090;&#1088;&#1091;&#1082;&#1090;&#1091;&#1088;&#1072;%20&#1042;&#1056;&#1055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P:\Users\jdponupanova\Desktop\&#1050;&#1086;&#1087;&#1080;&#1103;%20&#1057;&#1090;&#1088;&#1091;&#1082;&#1090;&#1091;&#1088;&#1072;%20&#1042;&#1056;&#1055;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P:\Users\jdponupanova\Desktop\&#1050;&#1086;&#1087;&#1080;&#1103;%20&#1057;&#1090;&#1088;&#1091;&#1082;&#1090;&#1091;&#1088;&#1072;%20&#1042;&#1056;&#1055;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aikaYA\YandexDisk\&#1052;&#1048;&#1047;&#1048;&#1055;\5.%20&#1052;&#1045;&#1056;&#1054;&#1055;&#1056;&#1048;&#1071;&#1058;&#1048;&#1071;\2017\17.02.27%20&#1057;&#1054;&#1063;&#1048;\&#1044;&#1083;&#1103;%20&#1075;&#1088;&#1072;&#1092;&#1080;&#1082;&#1086;&#1074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P:\Users\jdponupanova\AppData\Local\Temp\&#1057;&#1090;&#1088;&#1091;&#1082;&#1090;&#1091;&#1088;&#1072;%20&#1042;&#1056;&#1055;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2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Office%20PowerPoint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aikaYA\YandexDisk\&#1052;&#1048;&#1047;&#1048;&#1055;\5.%20&#1052;&#1045;&#1056;&#1054;&#1055;&#1056;&#1048;&#1071;&#1058;&#1048;&#1071;\2017\17.02.27%20&#1057;&#1054;&#1063;&#1048;\&#1044;&#1083;&#1103;%20&#1075;&#1088;&#1072;&#1092;&#1080;&#1082;&#1086;&#1074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aikaYA\YandexDisk\&#1052;&#1048;&#1047;&#1048;&#1055;\5.%20&#1052;&#1045;&#1056;&#1054;&#1055;&#1056;&#1048;&#1071;&#1058;&#1048;&#1071;\2017\17.02.27%20&#1057;&#1054;&#1063;&#1048;\&#1044;&#1083;&#1103;%20&#1075;&#1088;&#1072;&#1092;&#1080;&#1082;&#1086;&#1074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P:\Users\jdponupanova\AppData\Local\Temp\&#1057;&#1090;&#1088;&#1091;&#1082;&#1090;&#1091;&#1088;&#1072;%20&#1042;&#1056;&#1055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94719242700682E-2"/>
          <c:y val="3.8261043651007559E-3"/>
          <c:w val="0.5962511662365636"/>
          <c:h val="0.963010987826381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Лист1!$B$6:$B$11</c:f>
              <c:strCache>
                <c:ptCount val="6"/>
                <c:pt idx="0">
                  <c:v>Древесина и изделия из нее</c:v>
                </c:pt>
                <c:pt idx="1">
                  <c:v>Летательные 
аппараты </c:v>
                </c:pt>
                <c:pt idx="2">
                  <c:v>Рыба, ракообразные, моллюски</c:v>
                </c:pt>
                <c:pt idx="3">
                  <c:v>Топливо, включая уголь</c:v>
                </c:pt>
                <c:pt idx="4">
                  <c:v>Драгметаллы и 
изделия из них</c:v>
                </c:pt>
                <c:pt idx="5">
                  <c:v>Остальные виды товаров</c:v>
                </c:pt>
              </c:strCache>
            </c:strRef>
          </c:cat>
          <c:val>
            <c:numRef>
              <c:f>Лист1!$C$6:$C$11</c:f>
              <c:numCache>
                <c:formatCode>General</c:formatCode>
                <c:ptCount val="6"/>
                <c:pt idx="0">
                  <c:v>503.8</c:v>
                </c:pt>
                <c:pt idx="1">
                  <c:v>294.39999999999975</c:v>
                </c:pt>
                <c:pt idx="2">
                  <c:v>226.8</c:v>
                </c:pt>
                <c:pt idx="3">
                  <c:v>203.6</c:v>
                </c:pt>
                <c:pt idx="4">
                  <c:v>131.1</c:v>
                </c:pt>
                <c:pt idx="5">
                  <c:v>180.30000000000021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982488448809167"/>
          <c:y val="0"/>
          <c:w val="0.39050472618534138"/>
          <c:h val="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ts val="1000"/>
            </a:lnSpc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explosion val="30"/>
            <c:spPr>
              <a:solidFill>
                <a:srgbClr val="A66AB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7D6B59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Лист1!$A$6:$A$14</c:f>
              <c:strCache>
                <c:ptCount val="9"/>
                <c:pt idx="0">
                  <c:v>Сельское хозяйство, рыболовство и лесное хозяйство</c:v>
                </c:pt>
                <c:pt idx="1">
                  <c:v>Промышленность</c:v>
                </c:pt>
                <c:pt idx="2">
                  <c:v>Строительство</c:v>
                </c:pt>
                <c:pt idx="3">
                  <c:v>Торговля и общественное питание</c:v>
                </c:pt>
                <c:pt idx="4">
                  <c:v>Транспорт и связь</c:v>
                </c:pt>
                <c:pt idx="5">
                  <c:v>Операции с недвижимым имуществом</c:v>
                </c:pt>
                <c:pt idx="6">
                  <c:v>Государственное управление</c:v>
                </c:pt>
                <c:pt idx="7">
                  <c:v>Образование и здавоохранение</c:v>
                </c:pt>
                <c:pt idx="8">
                  <c:v>Другие</c:v>
                </c:pt>
              </c:strCache>
            </c:strRef>
          </c:cat>
          <c:val>
            <c:numRef>
              <c:f>Лист1!$C$6:$C$14</c:f>
              <c:numCache>
                <c:formatCode>0.0</c:formatCode>
                <c:ptCount val="9"/>
                <c:pt idx="0">
                  <c:v>6.5</c:v>
                </c:pt>
                <c:pt idx="1">
                  <c:v>18.100000000000001</c:v>
                </c:pt>
                <c:pt idx="2">
                  <c:v>3.5</c:v>
                </c:pt>
                <c:pt idx="3">
                  <c:v>15.5</c:v>
                </c:pt>
                <c:pt idx="4">
                  <c:v>29.3</c:v>
                </c:pt>
                <c:pt idx="5">
                  <c:v>6.8</c:v>
                </c:pt>
                <c:pt idx="6">
                  <c:v>9.2000000000000011</c:v>
                </c:pt>
                <c:pt idx="7">
                  <c:v>9.4</c:v>
                </c:pt>
                <c:pt idx="8">
                  <c:v>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bg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Лист1!$A$1:$A$4</c:f>
              <c:strCache>
                <c:ptCount val="4"/>
                <c:pt idx="0">
                  <c:v>Платина (Pt)</c:v>
                </c:pt>
                <c:pt idx="1">
                  <c:v>Олово (Sn)</c:v>
                </c:pt>
                <c:pt idx="2">
                  <c:v>Рудное золото (Au)</c:v>
                </c:pt>
                <c:pt idx="3">
                  <c:v>Россыпное золото (Au)</c:v>
                </c:pt>
              </c:strCache>
            </c:strRef>
          </c:cat>
          <c:val>
            <c:numRef>
              <c:f>Лист1!$B$1:$B$4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0"/>
        <c:holeSize val="49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bg2">
                <a:lumMod val="10000"/>
                <a:alpha val="20000"/>
              </a:schemeClr>
            </a:solidFill>
          </c:spPr>
          <c:dPt>
            <c:idx val="0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explosion val="25"/>
            <c:spPr>
              <a:solidFill>
                <a:srgbClr val="A66AB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explosion val="30"/>
            <c:spPr>
              <a:solidFill>
                <a:srgbClr val="A66AB2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Лист1!$A$6:$A$15</c:f>
              <c:strCache>
                <c:ptCount val="10"/>
                <c:pt idx="0">
                  <c:v>Сельское хозяйство, рыболовство и лесное хозяйство</c:v>
                </c:pt>
                <c:pt idx="1">
                  <c:v>Добыча полезных ископаемых</c:v>
                </c:pt>
                <c:pt idx="2">
                  <c:v>Промышленность</c:v>
                </c:pt>
                <c:pt idx="3">
                  <c:v>Строительство</c:v>
                </c:pt>
                <c:pt idx="4">
                  <c:v>Торговля и общественное питание</c:v>
                </c:pt>
                <c:pt idx="5">
                  <c:v>Транспорт и связь</c:v>
                </c:pt>
                <c:pt idx="6">
                  <c:v>Операции с недвижимым имуществом</c:v>
                </c:pt>
                <c:pt idx="7">
                  <c:v>Государственное управление</c:v>
                </c:pt>
                <c:pt idx="8">
                  <c:v>Образование и здавоохранение</c:v>
                </c:pt>
                <c:pt idx="9">
                  <c:v>Другие</c:v>
                </c:pt>
              </c:strCache>
            </c:strRef>
          </c:cat>
          <c:val>
            <c:numRef>
              <c:f>Лист1!$C$6:$C$15</c:f>
              <c:numCache>
                <c:formatCode>0.0</c:formatCode>
                <c:ptCount val="10"/>
                <c:pt idx="0">
                  <c:v>6.5</c:v>
                </c:pt>
                <c:pt idx="1">
                  <c:v>4.5</c:v>
                </c:pt>
                <c:pt idx="2">
                  <c:v>13.6</c:v>
                </c:pt>
                <c:pt idx="3">
                  <c:v>3.5</c:v>
                </c:pt>
                <c:pt idx="4">
                  <c:v>15.5</c:v>
                </c:pt>
                <c:pt idx="5">
                  <c:v>29.3</c:v>
                </c:pt>
                <c:pt idx="6">
                  <c:v>6.8</c:v>
                </c:pt>
                <c:pt idx="7">
                  <c:v>9.2000000000000011</c:v>
                </c:pt>
                <c:pt idx="8">
                  <c:v>9.4</c:v>
                </c:pt>
                <c:pt idx="9">
                  <c:v>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3">
                <a:lumMod val="50000"/>
                <a:alpha val="20000"/>
              </a:schemeClr>
            </a:solidFill>
          </c:spPr>
          <c:dPt>
            <c:idx val="0"/>
            <c:bubble3D val="0"/>
            <c:explosion val="30"/>
            <c:spPr>
              <a:solidFill>
                <a:schemeClr val="accent6">
                  <a:lumMod val="75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explosion val="3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Лист1!$A$6:$A$16</c:f>
              <c:strCache>
                <c:ptCount val="11"/>
                <c:pt idx="0">
                  <c:v>Рыболовство</c:v>
                </c:pt>
                <c:pt idx="1">
                  <c:v>Сельское хозяйство, рыболовство и лесное хозяйство</c:v>
                </c:pt>
                <c:pt idx="2">
                  <c:v>Добыча полезных ископаемых</c:v>
                </c:pt>
                <c:pt idx="3">
                  <c:v>Промышленность</c:v>
                </c:pt>
                <c:pt idx="4">
                  <c:v>Строительство</c:v>
                </c:pt>
                <c:pt idx="5">
                  <c:v>Торговля и общественное питание</c:v>
                </c:pt>
                <c:pt idx="6">
                  <c:v>Транспорт и связь</c:v>
                </c:pt>
                <c:pt idx="7">
                  <c:v>Операции с недвижимым имуществом</c:v>
                </c:pt>
                <c:pt idx="8">
                  <c:v>Государственное управление</c:v>
                </c:pt>
                <c:pt idx="9">
                  <c:v>Образование и здавоохранение</c:v>
                </c:pt>
                <c:pt idx="10">
                  <c:v>Другие</c:v>
                </c:pt>
              </c:strCache>
            </c:strRef>
          </c:cat>
          <c:val>
            <c:numRef>
              <c:f>Лист1!$C$6:$C$16</c:f>
              <c:numCache>
                <c:formatCode>0.0</c:formatCode>
                <c:ptCount val="11"/>
                <c:pt idx="0">
                  <c:v>2.4</c:v>
                </c:pt>
                <c:pt idx="1">
                  <c:v>4.0999999999999996</c:v>
                </c:pt>
                <c:pt idx="2">
                  <c:v>4.5</c:v>
                </c:pt>
                <c:pt idx="3">
                  <c:v>13.6</c:v>
                </c:pt>
                <c:pt idx="4">
                  <c:v>3.5</c:v>
                </c:pt>
                <c:pt idx="5">
                  <c:v>15.5</c:v>
                </c:pt>
                <c:pt idx="6">
                  <c:v>29.3</c:v>
                </c:pt>
                <c:pt idx="7">
                  <c:v>6.8</c:v>
                </c:pt>
                <c:pt idx="8">
                  <c:v>9.2000000000000011</c:v>
                </c:pt>
                <c:pt idx="9">
                  <c:v>9.4</c:v>
                </c:pt>
                <c:pt idx="10">
                  <c:v>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81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tx1"/>
                </a:solidFill>
              </a:rPr>
              <a:t>Структура </a:t>
            </a:r>
            <a:r>
              <a:rPr lang="ru-RU" b="1" dirty="0" smtClean="0">
                <a:solidFill>
                  <a:schemeClr val="tx1"/>
                </a:solidFill>
              </a:rPr>
              <a:t>экспорта </a:t>
            </a:r>
            <a:r>
              <a:rPr lang="ru-RU" b="1" dirty="0" err="1" smtClean="0">
                <a:solidFill>
                  <a:schemeClr val="tx1"/>
                </a:solidFill>
              </a:rPr>
              <a:t>лесопродукции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endParaRPr lang="ru-RU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4C376F6-1909-4CB0-9EB2-AD9A94B2A30C}" type="VALUE">
                      <a:rPr lang="en-US" sz="1800" b="1">
                        <a:solidFill>
                          <a:schemeClr val="bg1"/>
                        </a:solidFill>
                      </a:rPr>
                      <a:pPr>
                        <a:defRPr sz="1800">
                          <a:solidFill>
                            <a:schemeClr val="bg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74C2A85-4A9F-4445-9B93-8F57123D8061}" type="VALUE">
                      <a:rPr lang="en-US" sz="1200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32BE0C3-8264-4346-8FB0-D8DBB534523A}" type="VALUE">
                      <a:rPr lang="en-US" sz="1200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BC5CF16-0151-49EC-BC4A-F55B77469B1E}" type="VALUE">
                      <a:rPr lang="en-US" sz="1200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Лист1!$A$50:$A$53</c:f>
              <c:strCache>
                <c:ptCount val="4"/>
                <c:pt idx="0">
                  <c:v>Круглый лес</c:v>
                </c:pt>
                <c:pt idx="1">
                  <c:v>Пиломатериалы</c:v>
                </c:pt>
                <c:pt idx="2">
                  <c:v>Плитная и листовая продукция</c:v>
                </c:pt>
                <c:pt idx="3">
                  <c:v>Топливные гранулы</c:v>
                </c:pt>
              </c:strCache>
            </c:strRef>
          </c:cat>
          <c:val>
            <c:numRef>
              <c:f>Лист1!$B$50:$B$53</c:f>
              <c:numCache>
                <c:formatCode>0.0%</c:formatCode>
                <c:ptCount val="4"/>
                <c:pt idx="0">
                  <c:v>0.68200000000000005</c:v>
                </c:pt>
                <c:pt idx="1">
                  <c:v>0.26700000000000002</c:v>
                </c:pt>
                <c:pt idx="2">
                  <c:v>4.3999999999999997E-2</c:v>
                </c:pt>
                <c:pt idx="3">
                  <c:v>7.0000000000000036E-3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451778149236445"/>
          <c:y val="0.15994773073267432"/>
          <c:w val="0.3838385186847334"/>
          <c:h val="0.811267731229986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ts val="1000"/>
            </a:lnSpc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0.12459813999743991"/>
                  <c:y val="7.4140470984755974E-7"/>
                </c:manualLayout>
              </c:layout>
              <c:spPr/>
              <c:txPr>
                <a:bodyPr/>
                <a:lstStyle/>
                <a:p>
                  <a:pPr>
                    <a:defRPr sz="1000" b="1" i="0" baseline="0">
                      <a:solidFill>
                        <a:sysClr val="windowText" lastClr="000000"/>
                      </a:solidFill>
                      <a:latin typeface="Calibri" panose="020F0502020204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 baseline="0">
                    <a:latin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Лист1!$A$1:$A$4</c:f>
              <c:strCache>
                <c:ptCount val="4"/>
                <c:pt idx="0">
                  <c:v>Япония</c:v>
                </c:pt>
                <c:pt idx="1">
                  <c:v>Китай</c:v>
                </c:pt>
                <c:pt idx="2">
                  <c:v>Республика Корея</c:v>
                </c:pt>
                <c:pt idx="3">
                  <c:v>Другие страны</c:v>
                </c:pt>
              </c:strCache>
            </c:strRef>
          </c:cat>
          <c:val>
            <c:numRef>
              <c:f>Лист1!$B$1:$B$4</c:f>
              <c:numCache>
                <c:formatCode>0.0%</c:formatCode>
                <c:ptCount val="4"/>
                <c:pt idx="0">
                  <c:v>5.2999999999999999E-2</c:v>
                </c:pt>
                <c:pt idx="1">
                  <c:v>0.83799999999999997</c:v>
                </c:pt>
                <c:pt idx="2">
                  <c:v>0.104</c:v>
                </c:pt>
                <c:pt idx="3">
                  <c:v>5.0000000000000001E-3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-1"/>
        <c:axId val="268899528"/>
        <c:axId val="268899920"/>
      </c:barChart>
      <c:catAx>
        <c:axId val="26889952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aseline="0">
                <a:latin typeface="Calibri" panose="020F0502020204030204" pitchFamily="34" charset="0"/>
              </a:defRPr>
            </a:pPr>
            <a:endParaRPr lang="ru-RU"/>
          </a:p>
        </c:txPr>
        <c:crossAx val="268899920"/>
        <c:crosses val="autoZero"/>
        <c:auto val="1"/>
        <c:lblAlgn val="ctr"/>
        <c:lblOffset val="100"/>
        <c:noMultiLvlLbl val="0"/>
      </c:catAx>
      <c:valAx>
        <c:axId val="268899920"/>
        <c:scaling>
          <c:orientation val="minMax"/>
        </c:scaling>
        <c:delete val="1"/>
        <c:axPos val="t"/>
        <c:numFmt formatCode="0.0%" sourceLinked="1"/>
        <c:majorTickMark val="out"/>
        <c:minorTickMark val="none"/>
        <c:tickLblPos val="nextTo"/>
        <c:crossAx val="2688995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3">
                <a:lumMod val="50000"/>
                <a:alpha val="20000"/>
              </a:schemeClr>
            </a:solidFill>
          </c:spPr>
          <c:dPt>
            <c:idx val="0"/>
            <c:bubble3D val="0"/>
            <c:explosion val="3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explosion val="30"/>
            <c:spPr>
              <a:solidFill>
                <a:schemeClr val="accent6">
                  <a:lumMod val="75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Лист1!$A$6:$A$16</c:f>
              <c:strCache>
                <c:ptCount val="11"/>
                <c:pt idx="0">
                  <c:v>Рыболовство</c:v>
                </c:pt>
                <c:pt idx="1">
                  <c:v>Сельское хозяйство, рыболовство и лесное хозяйство</c:v>
                </c:pt>
                <c:pt idx="2">
                  <c:v>Добыча полезных ископаемых</c:v>
                </c:pt>
                <c:pt idx="3">
                  <c:v>Промышленность</c:v>
                </c:pt>
                <c:pt idx="4">
                  <c:v>Строительство</c:v>
                </c:pt>
                <c:pt idx="5">
                  <c:v>Торговля и общественное питание</c:v>
                </c:pt>
                <c:pt idx="6">
                  <c:v>Транспорт и связь</c:v>
                </c:pt>
                <c:pt idx="7">
                  <c:v>Операции с недвижимым имуществом</c:v>
                </c:pt>
                <c:pt idx="8">
                  <c:v>Государственное управление</c:v>
                </c:pt>
                <c:pt idx="9">
                  <c:v>Образование и здавоохранение</c:v>
                </c:pt>
                <c:pt idx="10">
                  <c:v>Другие</c:v>
                </c:pt>
              </c:strCache>
            </c:strRef>
          </c:cat>
          <c:val>
            <c:numRef>
              <c:f>Лист1!$C$6:$C$16</c:f>
              <c:numCache>
                <c:formatCode>0.0</c:formatCode>
                <c:ptCount val="11"/>
                <c:pt idx="0">
                  <c:v>2.4</c:v>
                </c:pt>
                <c:pt idx="1">
                  <c:v>4.0999999999999996</c:v>
                </c:pt>
                <c:pt idx="2">
                  <c:v>4.5</c:v>
                </c:pt>
                <c:pt idx="3">
                  <c:v>13.6</c:v>
                </c:pt>
                <c:pt idx="4">
                  <c:v>3.5</c:v>
                </c:pt>
                <c:pt idx="5">
                  <c:v>15.5</c:v>
                </c:pt>
                <c:pt idx="6">
                  <c:v>29.3</c:v>
                </c:pt>
                <c:pt idx="7">
                  <c:v>6.8</c:v>
                </c:pt>
                <c:pt idx="8">
                  <c:v>9.2000000000000011</c:v>
                </c:pt>
                <c:pt idx="9">
                  <c:v>9.4</c:v>
                </c:pt>
                <c:pt idx="10">
                  <c:v>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7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Вылов рыбы, тыс.тонн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1905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Лист1!$B$1:$D$1</c:f>
              <c:numCache>
                <c:formatCode>General</c:formatCode>
                <c:ptCount val="3"/>
                <c:pt idx="0">
                  <c:v>2011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Лист1!$B$2:$D$2</c:f>
              <c:numCache>
                <c:formatCode>0.0</c:formatCode>
                <c:ptCount val="3"/>
                <c:pt idx="0">
                  <c:v>209.3</c:v>
                </c:pt>
                <c:pt idx="1">
                  <c:v>315.10000000000002</c:v>
                </c:pt>
                <c:pt idx="2">
                  <c:v>375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Переработка рыбы, тыс.тонн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1905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Лист1!$B$1:$D$1</c:f>
              <c:numCache>
                <c:formatCode>General</c:formatCode>
                <c:ptCount val="3"/>
                <c:pt idx="0">
                  <c:v>2011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Лист1!$B$3:$D$3</c:f>
              <c:numCache>
                <c:formatCode>0.0</c:formatCode>
                <c:ptCount val="3"/>
                <c:pt idx="0">
                  <c:v>182</c:v>
                </c:pt>
                <c:pt idx="1">
                  <c:v>262.5</c:v>
                </c:pt>
                <c:pt idx="2">
                  <c:v>299.2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axId val="269354880"/>
        <c:axId val="269355272"/>
      </c:barChart>
      <c:catAx>
        <c:axId val="26935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normalizeH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ru-RU"/>
          </a:p>
        </c:txPr>
        <c:crossAx val="269355272"/>
        <c:crosses val="autoZero"/>
        <c:auto val="1"/>
        <c:lblAlgn val="ctr"/>
        <c:lblOffset val="100"/>
        <c:noMultiLvlLbl val="0"/>
      </c:catAx>
      <c:valAx>
        <c:axId val="26935527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one"/>
        <c:crossAx val="26935488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3">
                <a:lumMod val="50000"/>
                <a:alpha val="20000"/>
              </a:schemeClr>
            </a:solidFill>
          </c:spPr>
          <c:dPt>
            <c:idx val="0"/>
            <c:bubble3D val="0"/>
            <c:explosion val="3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explosion val="30"/>
            <c:spPr>
              <a:solidFill>
                <a:schemeClr val="accent6">
                  <a:lumMod val="75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Лист1!$A$6:$A$16</c:f>
              <c:strCache>
                <c:ptCount val="11"/>
                <c:pt idx="0">
                  <c:v>Рыболовство</c:v>
                </c:pt>
                <c:pt idx="1">
                  <c:v>Сельское хозяйство, рыболовство и лесное хозяйство</c:v>
                </c:pt>
                <c:pt idx="2">
                  <c:v>Добыча полезных ископаемых</c:v>
                </c:pt>
                <c:pt idx="3">
                  <c:v>Промышленность</c:v>
                </c:pt>
                <c:pt idx="4">
                  <c:v>Строительство</c:v>
                </c:pt>
                <c:pt idx="5">
                  <c:v>Торговля и общественное питание</c:v>
                </c:pt>
                <c:pt idx="6">
                  <c:v>Транспорт и связь</c:v>
                </c:pt>
                <c:pt idx="7">
                  <c:v>Операции с недвижимым имуществом</c:v>
                </c:pt>
                <c:pt idx="8">
                  <c:v>Государственное управление</c:v>
                </c:pt>
                <c:pt idx="9">
                  <c:v>Образование и здавоохранение</c:v>
                </c:pt>
                <c:pt idx="10">
                  <c:v>Другие</c:v>
                </c:pt>
              </c:strCache>
            </c:strRef>
          </c:cat>
          <c:val>
            <c:numRef>
              <c:f>Лист1!$C$6:$C$16</c:f>
              <c:numCache>
                <c:formatCode>0.0</c:formatCode>
                <c:ptCount val="11"/>
                <c:pt idx="0">
                  <c:v>2.4</c:v>
                </c:pt>
                <c:pt idx="1">
                  <c:v>4.0999999999999996</c:v>
                </c:pt>
                <c:pt idx="2">
                  <c:v>4.5</c:v>
                </c:pt>
                <c:pt idx="3">
                  <c:v>13.6</c:v>
                </c:pt>
                <c:pt idx="4">
                  <c:v>3.5</c:v>
                </c:pt>
                <c:pt idx="5">
                  <c:v>15.5</c:v>
                </c:pt>
                <c:pt idx="6">
                  <c:v>29.3</c:v>
                </c:pt>
                <c:pt idx="7">
                  <c:v>6.8</c:v>
                </c:pt>
                <c:pt idx="8">
                  <c:v>9.2000000000000011</c:v>
                </c:pt>
                <c:pt idx="9">
                  <c:v>9.4</c:v>
                </c:pt>
                <c:pt idx="10">
                  <c:v>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7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9094980005948645"/>
          <c:y val="5.9770213028415196E-2"/>
          <c:w val="0.67460093221643036"/>
          <c:h val="0.89885053809413995"/>
        </c:manualLayout>
      </c:layout>
      <c:barChart>
        <c:barDir val="bar"/>
        <c:grouping val="clustered"/>
        <c:varyColors val="0"/>
        <c:ser>
          <c:idx val="0"/>
          <c:order val="0"/>
          <c:spPr>
            <a:ln w="28575"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967C5"/>
              </a:solidFill>
              <a:ln w="28575">
                <a:solidFill>
                  <a:schemeClr val="bg1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8575">
                <a:solidFill>
                  <a:schemeClr val="bg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865A42"/>
              </a:solidFill>
              <a:ln w="28575">
                <a:solidFill>
                  <a:schemeClr val="bg1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28575">
                <a:solidFill>
                  <a:schemeClr val="bg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993D4C"/>
              </a:solidFill>
              <a:ln w="28575">
                <a:solidFill>
                  <a:schemeClr val="bg1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 w="28575">
                <a:solidFill>
                  <a:schemeClr val="bg1"/>
                </a:solidFill>
              </a:ln>
            </c:spPr>
          </c:dPt>
          <c:dLbls>
            <c:dLbl>
              <c:idx val="4"/>
              <c:layout>
                <c:manualLayout>
                  <c:x val="-0.14487308609847624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bg1"/>
                        </a:solidFill>
                      </a:defRPr>
                    </a:pPr>
                    <a:r>
                      <a:rPr lang="en-US" sz="2400" b="1" smtClean="0">
                        <a:solidFill>
                          <a:schemeClr val="bg1"/>
                        </a:solidFill>
                      </a:rPr>
                      <a:t>83,0%</a:t>
                    </a:r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7.0099880370230405E-2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bg1"/>
                        </a:solidFill>
                      </a:defRPr>
                    </a:pPr>
                    <a:r>
                      <a:rPr lang="en-US" sz="2400" b="1" dirty="0" smtClean="0">
                        <a:solidFill>
                          <a:schemeClr val="bg1"/>
                        </a:solidFill>
                      </a:rPr>
                      <a:t>94,3%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Лист1!$A$3:$A$8</c:f>
              <c:strCache>
                <c:ptCount val="6"/>
                <c:pt idx="0">
                  <c:v>Фрукты</c:v>
                </c:pt>
                <c:pt idx="1">
                  <c:v>Молоко и молокопродукты</c:v>
                </c:pt>
                <c:pt idx="2">
                  <c:v>Мясо и мясопродукты</c:v>
                </c:pt>
                <c:pt idx="3">
                  <c:v>Овощи и бахчевые культуры</c:v>
                </c:pt>
                <c:pt idx="4">
                  <c:v>Яйца и яйцепродукты</c:v>
                </c:pt>
                <c:pt idx="5">
                  <c:v>Картофель </c:v>
                </c:pt>
              </c:strCache>
            </c:strRef>
          </c:cat>
          <c:val>
            <c:numRef>
              <c:f>Лист1!$B$3:$B$8</c:f>
              <c:numCache>
                <c:formatCode>0.0%</c:formatCode>
                <c:ptCount val="6"/>
                <c:pt idx="0">
                  <c:v>0.1</c:v>
                </c:pt>
                <c:pt idx="1">
                  <c:v>0.14400000000000002</c:v>
                </c:pt>
                <c:pt idx="2">
                  <c:v>0.16500000000000001</c:v>
                </c:pt>
                <c:pt idx="3">
                  <c:v>0.35100000000000003</c:v>
                </c:pt>
                <c:pt idx="4" formatCode="0.00%">
                  <c:v>0.83000000000000007</c:v>
                </c:pt>
                <c:pt idx="5" formatCode="0.00%">
                  <c:v>0.94299999999999995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"/>
        <c:overlap val="4"/>
        <c:axId val="269356448"/>
        <c:axId val="269356840"/>
      </c:barChart>
      <c:catAx>
        <c:axId val="269356448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one"/>
        <c:crossAx val="269356840"/>
        <c:crossesAt val="0"/>
        <c:auto val="1"/>
        <c:lblAlgn val="ctr"/>
        <c:lblOffset val="100"/>
        <c:noMultiLvlLbl val="0"/>
      </c:catAx>
      <c:valAx>
        <c:axId val="269356840"/>
        <c:scaling>
          <c:orientation val="minMax"/>
          <c:max val="1"/>
          <c:min val="0"/>
        </c:scaling>
        <c:delete val="1"/>
        <c:axPos val="b"/>
        <c:numFmt formatCode="0.0%" sourceLinked="1"/>
        <c:majorTickMark val="out"/>
        <c:minorTickMark val="none"/>
        <c:tickLblPos val="none"/>
        <c:crossAx val="269356448"/>
        <c:crosses val="autoZero"/>
        <c:crossBetween val="between"/>
      </c:valAx>
      <c:spPr>
        <a:noFill/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947517119616631E-3"/>
          <c:y val="2.1329711446480971E-2"/>
          <c:w val="0.54992194689373164"/>
          <c:h val="0.9421355139998306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Лист1!$E$6:$E$11</c:f>
              <c:strCache>
                <c:ptCount val="6"/>
                <c:pt idx="0">
                  <c:v>Китай </c:v>
                </c:pt>
                <c:pt idx="1">
                  <c:v>Республика Корея </c:v>
                </c:pt>
                <c:pt idx="2">
                  <c:v>Япония</c:v>
                </c:pt>
                <c:pt idx="3">
                  <c:v>Великобритания </c:v>
                </c:pt>
                <c:pt idx="4">
                  <c:v>Швейцария</c:v>
                </c:pt>
                <c:pt idx="5">
                  <c:v>Другие страны</c:v>
                </c:pt>
              </c:strCache>
            </c:strRef>
          </c:cat>
          <c:val>
            <c:numRef>
              <c:f>Лист1!$F$6:$F$11</c:f>
              <c:numCache>
                <c:formatCode>General</c:formatCode>
                <c:ptCount val="6"/>
                <c:pt idx="0">
                  <c:v>900</c:v>
                </c:pt>
                <c:pt idx="1">
                  <c:v>276</c:v>
                </c:pt>
                <c:pt idx="2">
                  <c:v>90</c:v>
                </c:pt>
                <c:pt idx="3">
                  <c:v>99.5</c:v>
                </c:pt>
                <c:pt idx="4">
                  <c:v>53</c:v>
                </c:pt>
                <c:pt idx="5">
                  <c:v>121.5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451876784995997"/>
          <c:y val="2.657078798167669E-2"/>
          <c:w val="0.42604094245271096"/>
          <c:h val="0.912743502132826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2">
                  <a:lumMod val="25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7D6B59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3">
                  <a:lumMod val="50000"/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explosion val="30"/>
            <c:spPr>
              <a:solidFill>
                <a:srgbClr val="00A479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Лист1!$A$6:$A$14</c:f>
              <c:strCache>
                <c:ptCount val="9"/>
                <c:pt idx="0">
                  <c:v>Сельское хозяйство, рыболовство и лесное хозяйство</c:v>
                </c:pt>
                <c:pt idx="1">
                  <c:v>Промышленность</c:v>
                </c:pt>
                <c:pt idx="2">
                  <c:v>в том числе</c:v>
                </c:pt>
                <c:pt idx="3">
                  <c:v>добыча полезных ископаемых</c:v>
                </c:pt>
                <c:pt idx="4">
                  <c:v>обрабатывающие производства</c:v>
                </c:pt>
                <c:pt idx="5">
                  <c:v>производство и распределение электроэнергии, газа и воды</c:v>
                </c:pt>
                <c:pt idx="6">
                  <c:v>Строительство</c:v>
                </c:pt>
                <c:pt idx="7">
                  <c:v>Торговля и общественное питание</c:v>
                </c:pt>
                <c:pt idx="8">
                  <c:v>Транспорт и связь</c:v>
                </c:pt>
              </c:strCache>
            </c:strRef>
          </c:cat>
          <c:val>
            <c:numRef>
              <c:f>Лист1!$C$6:$C$14</c:f>
              <c:numCache>
                <c:formatCode>0.0</c:formatCode>
                <c:ptCount val="9"/>
                <c:pt idx="0">
                  <c:v>6.5</c:v>
                </c:pt>
                <c:pt idx="1">
                  <c:v>18.100000000000001</c:v>
                </c:pt>
                <c:pt idx="3">
                  <c:v>4.5677566822768547</c:v>
                </c:pt>
                <c:pt idx="4">
                  <c:v>9.7153674438471498</c:v>
                </c:pt>
                <c:pt idx="5">
                  <c:v>3.8298484727864812</c:v>
                </c:pt>
                <c:pt idx="6">
                  <c:v>3.5</c:v>
                </c:pt>
                <c:pt idx="7">
                  <c:v>15.5</c:v>
                </c:pt>
                <c:pt idx="8">
                  <c:v>29.3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47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4590235582829"/>
          <c:y val="4.6784035584461703E-2"/>
          <c:w val="0.73676337979347883"/>
          <c:h val="0.91365690772772157"/>
        </c:manualLayout>
      </c:layout>
      <c:doughnutChart>
        <c:varyColors val="1"/>
        <c:ser>
          <c:idx val="0"/>
          <c:order val="0"/>
          <c:tx>
            <c:strRef>
              <c:f>Лист1!$G$1</c:f>
              <c:strCache>
                <c:ptCount val="1"/>
                <c:pt idx="0">
                  <c:v>Доля источника в общей потребности финансирования, %</c:v>
                </c:pt>
              </c:strCache>
            </c:strRef>
          </c:tx>
          <c:explosion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C24-4E46-9152-A5EF9AA95A74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C24-4E46-9152-A5EF9AA95A74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C24-4E46-9152-A5EF9AA95A74}"/>
              </c:ext>
            </c:extLst>
          </c:dPt>
          <c:cat>
            <c:strRef>
              <c:f>Лист1!$A$2:$A$4</c:f>
              <c:strCache>
                <c:ptCount val="3"/>
                <c:pt idx="0">
                  <c:v>Федеральный бюджет</c:v>
                </c:pt>
                <c:pt idx="1">
                  <c:v>Региональный бюджет</c:v>
                </c:pt>
                <c:pt idx="2">
                  <c:v>Концессионер</c:v>
                </c:pt>
              </c:strCache>
            </c:strRef>
          </c:cat>
          <c:val>
            <c:numRef>
              <c:f>Лист1!$G$2:$G$4</c:f>
              <c:numCache>
                <c:formatCode>0.0%</c:formatCode>
                <c:ptCount val="3"/>
                <c:pt idx="0">
                  <c:v>0.43292816469557632</c:v>
                </c:pt>
                <c:pt idx="1">
                  <c:v>0.25213534822601813</c:v>
                </c:pt>
                <c:pt idx="2">
                  <c:v>0.31493648707840588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C24-4E46-9152-A5EF9AA95A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  <a:sp3d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758622968605664E-2"/>
          <c:y val="7.4235491345428256E-2"/>
          <c:w val="0.96660548148640246"/>
          <c:h val="0.925764508654576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Лист3!$A$9</c:f>
              <c:strCache>
                <c:ptCount val="1"/>
                <c:pt idx="0">
                  <c:v>Налог на прибыль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rgbClr val="FF0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Лист3!$B$8:$F$8</c:f>
              <c:strCache>
                <c:ptCount val="5"/>
                <c:pt idx="0">
                  <c:v>Без льгот</c:v>
                </c:pt>
                <c:pt idx="1">
                  <c:v>Приоритетный инвестиционный проект</c:v>
                </c:pt>
                <c:pt idx="2">
                  <c:v>Региональный инвестиционный проект</c:v>
                </c:pt>
                <c:pt idx="3">
                  <c:v>ТОСЭР</c:v>
                </c:pt>
                <c:pt idx="4">
                  <c:v>СПВ</c:v>
                </c:pt>
              </c:strCache>
            </c:strRef>
          </c:cat>
          <c:val>
            <c:numRef>
              <c:f>Лист3!$B$9:$F$9</c:f>
              <c:numCache>
                <c:formatCode>0.0</c:formatCode>
                <c:ptCount val="5"/>
                <c:pt idx="0">
                  <c:v>3.2000000000000006</c:v>
                </c:pt>
                <c:pt idx="1">
                  <c:v>2.8400000000000003</c:v>
                </c:pt>
                <c:pt idx="2">
                  <c:v>0.8000000000000006</c:v>
                </c:pt>
                <c:pt idx="3">
                  <c:v>0.96000000000000063</c:v>
                </c:pt>
                <c:pt idx="4">
                  <c:v>0.96000000000000063</c:v>
                </c:pt>
              </c:numCache>
            </c:numRef>
          </c:val>
        </c:ser>
        <c:ser>
          <c:idx val="1"/>
          <c:order val="1"/>
          <c:tx>
            <c:strRef>
              <c:f>Лист3!$A$10</c:f>
              <c:strCache>
                <c:ptCount val="1"/>
                <c:pt idx="0">
                  <c:v>Налог на имущество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rgbClr val="FF0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Лист3!$B$8:$F$8</c:f>
              <c:strCache>
                <c:ptCount val="5"/>
                <c:pt idx="0">
                  <c:v>Без льгот</c:v>
                </c:pt>
                <c:pt idx="1">
                  <c:v>Приоритетный инвестиционный проект</c:v>
                </c:pt>
                <c:pt idx="2">
                  <c:v>Региональный инвестиционный проект</c:v>
                </c:pt>
                <c:pt idx="3">
                  <c:v>ТОСЭР</c:v>
                </c:pt>
                <c:pt idx="4">
                  <c:v>СПВ</c:v>
                </c:pt>
              </c:strCache>
            </c:strRef>
          </c:cat>
          <c:val>
            <c:numRef>
              <c:f>Лист3!$B$10:$F$10</c:f>
              <c:numCache>
                <c:formatCode>0.0</c:formatCode>
                <c:ptCount val="5"/>
                <c:pt idx="0">
                  <c:v>11</c:v>
                </c:pt>
                <c:pt idx="1">
                  <c:v>8.25</c:v>
                </c:pt>
                <c:pt idx="2">
                  <c:v>11</c:v>
                </c:pt>
                <c:pt idx="3">
                  <c:v>2.75</c:v>
                </c:pt>
                <c:pt idx="4">
                  <c:v>1.25</c:v>
                </c:pt>
              </c:numCache>
            </c:numRef>
          </c:val>
        </c:ser>
        <c:ser>
          <c:idx val="2"/>
          <c:order val="2"/>
          <c:tx>
            <c:strRef>
              <c:f>Лист3!$A$11</c:f>
              <c:strCache>
                <c:ptCount val="1"/>
                <c:pt idx="0">
                  <c:v>Социальные платежи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Лист3!$B$8:$F$8</c:f>
              <c:strCache>
                <c:ptCount val="5"/>
                <c:pt idx="0">
                  <c:v>Без льгот</c:v>
                </c:pt>
                <c:pt idx="1">
                  <c:v>Приоритетный инвестиционный проект</c:v>
                </c:pt>
                <c:pt idx="2">
                  <c:v>Региональный инвестиционный проект</c:v>
                </c:pt>
                <c:pt idx="3">
                  <c:v>ТОСЭР</c:v>
                </c:pt>
                <c:pt idx="4">
                  <c:v>СПВ</c:v>
                </c:pt>
              </c:strCache>
            </c:strRef>
          </c:cat>
          <c:val>
            <c:numRef>
              <c:f>Лист3!$B$11:$F$11</c:f>
              <c:numCache>
                <c:formatCode>0.0</c:formatCode>
                <c:ptCount val="5"/>
                <c:pt idx="0">
                  <c:v>8.7047999999999988</c:v>
                </c:pt>
                <c:pt idx="1">
                  <c:v>8.7047999999999988</c:v>
                </c:pt>
                <c:pt idx="2">
                  <c:v>8.7047999999999988</c:v>
                </c:pt>
                <c:pt idx="3">
                  <c:v>2.2052160000000001</c:v>
                </c:pt>
                <c:pt idx="4">
                  <c:v>2.2052160000000001</c:v>
                </c:pt>
              </c:numCache>
            </c:numRef>
          </c:val>
        </c:ser>
        <c:ser>
          <c:idx val="3"/>
          <c:order val="3"/>
          <c:tx>
            <c:strRef>
              <c:f>Лист3!$A$12</c:f>
              <c:strCache>
                <c:ptCount val="1"/>
                <c:pt idx="0">
                  <c:v>НДФЛ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Лист3!$B$8:$F$8</c:f>
              <c:strCache>
                <c:ptCount val="5"/>
                <c:pt idx="0">
                  <c:v>Без льгот</c:v>
                </c:pt>
                <c:pt idx="1">
                  <c:v>Приоритетный инвестиционный проект</c:v>
                </c:pt>
                <c:pt idx="2">
                  <c:v>Региональный инвестиционный проект</c:v>
                </c:pt>
                <c:pt idx="3">
                  <c:v>ТОСЭР</c:v>
                </c:pt>
                <c:pt idx="4">
                  <c:v>СПВ</c:v>
                </c:pt>
              </c:strCache>
            </c:strRef>
          </c:cat>
          <c:val>
            <c:numRef>
              <c:f>Лист3!$B$12:$F$12</c:f>
              <c:numCache>
                <c:formatCode>0.0</c:formatCode>
                <c:ptCount val="5"/>
                <c:pt idx="0">
                  <c:v>3.7720800000000003</c:v>
                </c:pt>
                <c:pt idx="1">
                  <c:v>3.7720800000000003</c:v>
                </c:pt>
                <c:pt idx="2">
                  <c:v>3.7720800000000003</c:v>
                </c:pt>
                <c:pt idx="3">
                  <c:v>3.7720800000000003</c:v>
                </c:pt>
                <c:pt idx="4">
                  <c:v>3.7720800000000003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25784016"/>
        <c:axId val="225784408"/>
      </c:barChart>
      <c:catAx>
        <c:axId val="2257840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225784408"/>
        <c:crosses val="autoZero"/>
        <c:auto val="1"/>
        <c:lblAlgn val="ctr"/>
        <c:lblOffset val="100"/>
        <c:noMultiLvlLbl val="0"/>
      </c:catAx>
      <c:valAx>
        <c:axId val="22578440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one"/>
        <c:crossAx val="2257840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767295597484323E-2"/>
          <c:y val="9.6491228070175433E-2"/>
          <c:w val="0.9446540880503147"/>
          <c:h val="0.807017543859645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'[Диаграмма в Microsoft Office PowerPoint]Лист3'!$A$13</c:f>
              <c:strCache>
                <c:ptCount val="1"/>
                <c:pt idx="0">
                  <c:v>Итого платежей в бюджеты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'[Диаграмма в Microsoft Office PowerPoint]Лист3'!$B$8:$F$8</c:f>
              <c:strCache>
                <c:ptCount val="5"/>
                <c:pt idx="0">
                  <c:v>Без льгот</c:v>
                </c:pt>
                <c:pt idx="1">
                  <c:v>Приоритетный инвестиционный проект</c:v>
                </c:pt>
                <c:pt idx="2">
                  <c:v>Региональный инвестиционный проект</c:v>
                </c:pt>
                <c:pt idx="3">
                  <c:v>ТОСЭР</c:v>
                </c:pt>
                <c:pt idx="4">
                  <c:v>СПВ</c:v>
                </c:pt>
              </c:strCache>
            </c:strRef>
          </c:cat>
          <c:val>
            <c:numRef>
              <c:f>'[Диаграмма в Microsoft Office PowerPoint]Лист3'!$B$13:$F$13</c:f>
              <c:numCache>
                <c:formatCode>0</c:formatCode>
                <c:ptCount val="5"/>
                <c:pt idx="0">
                  <c:v>26.676880000000132</c:v>
                </c:pt>
                <c:pt idx="1">
                  <c:v>23.566880000000001</c:v>
                </c:pt>
                <c:pt idx="2">
                  <c:v>24.27688000000003</c:v>
                </c:pt>
                <c:pt idx="3">
                  <c:v>9.6872960000000017</c:v>
                </c:pt>
                <c:pt idx="4">
                  <c:v>8.1872960000000017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Office PowerPoint]Лист3'!$A$14</c:f>
              <c:strCache>
                <c:ptCount val="1"/>
                <c:pt idx="0">
                  <c:v>Экономия на платежах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'[Диаграмма в Microsoft Office PowerPoint]Лист3'!$B$8:$F$8</c:f>
              <c:strCache>
                <c:ptCount val="5"/>
                <c:pt idx="0">
                  <c:v>Без льгот</c:v>
                </c:pt>
                <c:pt idx="1">
                  <c:v>Приоритетный инвестиционный проект</c:v>
                </c:pt>
                <c:pt idx="2">
                  <c:v>Региональный инвестиционный проект</c:v>
                </c:pt>
                <c:pt idx="3">
                  <c:v>ТОСЭР</c:v>
                </c:pt>
                <c:pt idx="4">
                  <c:v>СПВ</c:v>
                </c:pt>
              </c:strCache>
            </c:strRef>
          </c:cat>
          <c:val>
            <c:numRef>
              <c:f>'[Диаграмма в Microsoft Office PowerPoint]Лист3'!$B$14:$F$14</c:f>
              <c:numCache>
                <c:formatCode>0</c:formatCode>
                <c:ptCount val="5"/>
                <c:pt idx="0">
                  <c:v>0</c:v>
                </c:pt>
                <c:pt idx="1">
                  <c:v>3.1099999999999994</c:v>
                </c:pt>
                <c:pt idx="2">
                  <c:v>2.3999999999999977</c:v>
                </c:pt>
                <c:pt idx="3">
                  <c:v>16.989583999999834</c:v>
                </c:pt>
                <c:pt idx="4">
                  <c:v>18.489583999999834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  <a:effectLst/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axId val="225785192"/>
        <c:axId val="225785584"/>
      </c:barChart>
      <c:catAx>
        <c:axId val="2257851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225785584"/>
        <c:crosses val="autoZero"/>
        <c:auto val="1"/>
        <c:lblAlgn val="ctr"/>
        <c:lblOffset val="100"/>
        <c:noMultiLvlLbl val="0"/>
      </c:catAx>
      <c:valAx>
        <c:axId val="225785584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one"/>
        <c:crossAx val="225785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1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34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0.23108615698530041"/>
                  <c:y val="-0.12436680074552672"/>
                </c:manualLayout>
              </c:layout>
              <c:tx>
                <c:rich>
                  <a:bodyPr/>
                  <a:lstStyle/>
                  <a:p>
                    <a:r>
                      <a:rPr lang="ru-RU" sz="1000" b="1" dirty="0" smtClean="0"/>
                      <a:t>И</a:t>
                    </a:r>
                    <a:r>
                      <a:rPr lang="ru-RU" b="1" dirty="0" smtClean="0"/>
                      <a:t>здержки 1</a:t>
                    </a:r>
                    <a:r>
                      <a:rPr lang="ru-RU" dirty="0" smtClean="0"/>
                      <a:t>166 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922750670764376E-2"/>
                  <c:y val="2.2747464552503881E-2"/>
                </c:manualLayout>
              </c:layout>
              <c:tx>
                <c:rich>
                  <a:bodyPr/>
                  <a:lstStyle/>
                  <a:p>
                    <a:r>
                      <a:rPr lang="ru-RU" sz="1000" b="1" dirty="0" smtClean="0"/>
                      <a:t>С</a:t>
                    </a:r>
                    <a:r>
                      <a:rPr lang="ru-RU" b="1" dirty="0" smtClean="0"/>
                      <a:t>траховые 5</a:t>
                    </a:r>
                    <a:r>
                      <a:rPr lang="ru-RU" dirty="0" smtClean="0"/>
                      <a:t>4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000" b="1" dirty="0" smtClean="0"/>
                      <a:t>П</a:t>
                    </a:r>
                    <a:r>
                      <a:rPr lang="ru-RU" b="1" dirty="0" smtClean="0"/>
                      <a:t>рибыль 1</a:t>
                    </a:r>
                    <a:r>
                      <a:rPr lang="ru-RU" dirty="0" smtClean="0"/>
                      <a:t>00 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ru-RU" sz="1000" b="1" dirty="0" smtClean="0"/>
                      <a:t>Ф</a:t>
                    </a:r>
                    <a:r>
                      <a:rPr lang="ru-RU" b="1" dirty="0" smtClean="0"/>
                      <a:t>ОТ 1</a:t>
                    </a:r>
                    <a:r>
                      <a:rPr lang="ru-RU" dirty="0" smtClean="0"/>
                      <a:t>80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Лист3!$F$2:$F$5</c:f>
              <c:strCache>
                <c:ptCount val="4"/>
                <c:pt idx="0">
                  <c:v>Издержки</c:v>
                </c:pt>
                <c:pt idx="1">
                  <c:v>Страховые</c:v>
                </c:pt>
                <c:pt idx="2">
                  <c:v>Прибыль</c:v>
                </c:pt>
                <c:pt idx="3">
                  <c:v>ФОТ</c:v>
                </c:pt>
              </c:strCache>
            </c:strRef>
          </c:cat>
          <c:val>
            <c:numRef>
              <c:f>Лист3!$G$2:$G$5</c:f>
              <c:numCache>
                <c:formatCode>General</c:formatCode>
                <c:ptCount val="4"/>
                <c:pt idx="0">
                  <c:v>1166</c:v>
                </c:pt>
                <c:pt idx="1">
                  <c:v>54</c:v>
                </c:pt>
                <c:pt idx="2">
                  <c:v>100</c:v>
                </c:pt>
                <c:pt idx="3">
                  <c:v>180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34409201299452E-2"/>
          <c:y val="4.6376938610809854E-2"/>
          <c:w val="0.57347424750570364"/>
          <c:h val="0.8852947775834247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4E4EE8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8.4286166320149111E-2"/>
                  <c:y val="0.1434631289140368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405101284100197"/>
                  <c:y val="-9.667896058457989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7424878810749448E-2"/>
                  <c:y val="-0.1099710935606294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9380762639696377E-2"/>
                  <c:y val="0.1110835202814912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Жилищное строительство</c:v>
                </c:pt>
                <c:pt idx="1">
                  <c:v>Сельское хозяйство</c:v>
                </c:pt>
                <c:pt idx="2">
                  <c:v>Бизнес</c:v>
                </c:pt>
                <c:pt idx="3">
                  <c:v>Не определились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1100</c:v>
                </c:pt>
                <c:pt idx="1">
                  <c:v>2900</c:v>
                </c:pt>
                <c:pt idx="2">
                  <c:v>1300</c:v>
                </c:pt>
                <c:pt idx="3">
                  <c:v>6629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ts val="800"/>
            </a:lnSpc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>
      <a:outerShdw dir="4800000" algn="ctr" rotWithShape="0">
        <a:srgbClr val="000000">
          <a:alpha val="43137"/>
        </a:srgbClr>
      </a:outerShdw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1286195925180749E-2"/>
          <c:w val="1"/>
          <c:h val="0.9451307245866018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9.9841105124036128E-2"/>
                  <c:y val="-0.1928854590530833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9476257332008897"/>
                      <c:h val="0.2468494644133181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2920613604287032"/>
                  <c:y val="0.1497738323406649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642791740426075"/>
                      <c:h val="0.158094600804035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Лист1!$L$4:$L$5</c:f>
              <c:numCache>
                <c:formatCode>General</c:formatCode>
                <c:ptCount val="2"/>
                <c:pt idx="0">
                  <c:v>1266</c:v>
                </c:pt>
                <c:pt idx="1">
                  <c:v>274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0603894678775E-3"/>
          <c:y val="0"/>
          <c:w val="0.97688473499540773"/>
          <c:h val="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2501401636769366"/>
                  <c:y val="-0.1449072767845692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dirty="0"/>
                      <a:t>80%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8907664877422052"/>
                      <c:h val="0.3286580874943662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9.7836386404936498E-2"/>
                  <c:y val="0.1570578471212017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949857782015735"/>
                      <c:h val="0.1570578471212015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Лист1!$J$4:$J$5</c:f>
              <c:numCache>
                <c:formatCode>General</c:formatCode>
                <c:ptCount val="2"/>
                <c:pt idx="0">
                  <c:v>1228.5999999999999</c:v>
                </c:pt>
                <c:pt idx="1">
                  <c:v>311.4000000000002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Лист1!$A$1:$A$6</c:f>
              <c:strCache>
                <c:ptCount val="6"/>
                <c:pt idx="0">
                  <c:v>Машины, оборудование и транспортные средства</c:v>
                </c:pt>
                <c:pt idx="1">
                  <c:v>Металлы и изделия из них</c:v>
                </c:pt>
                <c:pt idx="2">
                  <c:v>Продукция химической промышленности</c:v>
                </c:pt>
                <c:pt idx="3">
                  <c:v>Продовольственные товары и с/х сырье</c:v>
                </c:pt>
                <c:pt idx="4">
                  <c:v>Текстиль, текстильные изделия, обувь</c:v>
                </c:pt>
                <c:pt idx="5">
                  <c:v>Остальные виды товаров</c:v>
                </c:pt>
              </c:strCache>
            </c:strRef>
          </c:cat>
          <c:val>
            <c:numRef>
              <c:f>Лист1!$B$1:$B$6</c:f>
              <c:numCache>
                <c:formatCode>General</c:formatCode>
                <c:ptCount val="6"/>
                <c:pt idx="0">
                  <c:v>238.3</c:v>
                </c:pt>
                <c:pt idx="1">
                  <c:v>43.9</c:v>
                </c:pt>
                <c:pt idx="2">
                  <c:v>35.6</c:v>
                </c:pt>
                <c:pt idx="3">
                  <c:v>25.9</c:v>
                </c:pt>
                <c:pt idx="4">
                  <c:v>27.8</c:v>
                </c:pt>
                <c:pt idx="5">
                  <c:v>42.5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647955608595362"/>
          <c:y val="3.6655156630336312E-2"/>
          <c:w val="0.36674554391952796"/>
          <c:h val="0.941282727476429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ts val="1000"/>
            </a:lnSpc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val>
            <c:numRef>
              <c:f>Лист1!$A$20:$A$21</c:f>
              <c:numCache>
                <c:formatCode>0%</c:formatCode>
                <c:ptCount val="2"/>
                <c:pt idx="0">
                  <c:v>0.83000000000000029</c:v>
                </c:pt>
                <c:pt idx="1">
                  <c:v>0.17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03127734033246"/>
          <c:y val="0.11805555555555557"/>
          <c:w val="0.46388888888888902"/>
          <c:h val="0.7731481481481482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Лист1!$A$27:$A$32</c:f>
              <c:strCache>
                <c:ptCount val="6"/>
                <c:pt idx="0">
                  <c:v>Китай</c:v>
                </c:pt>
                <c:pt idx="1">
                  <c:v>Республика Корея</c:v>
                </c:pt>
                <c:pt idx="2">
                  <c:v>Япония</c:v>
                </c:pt>
                <c:pt idx="3">
                  <c:v>Франция</c:v>
                </c:pt>
                <c:pt idx="4">
                  <c:v>США</c:v>
                </c:pt>
                <c:pt idx="5">
                  <c:v>Другие страны</c:v>
                </c:pt>
              </c:strCache>
            </c:strRef>
          </c:cat>
          <c:val>
            <c:numRef>
              <c:f>Лист1!$B$27:$B$32</c:f>
              <c:numCache>
                <c:formatCode>General</c:formatCode>
                <c:ptCount val="6"/>
                <c:pt idx="0">
                  <c:v>170</c:v>
                </c:pt>
                <c:pt idx="1">
                  <c:v>56.8</c:v>
                </c:pt>
                <c:pt idx="2">
                  <c:v>20.6</c:v>
                </c:pt>
                <c:pt idx="3">
                  <c:v>29.2</c:v>
                </c:pt>
                <c:pt idx="4">
                  <c:v>90</c:v>
                </c:pt>
                <c:pt idx="5">
                  <c:v>47.4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539851268591454"/>
          <c:y val="3.8771507728200649E-2"/>
          <c:w val="0.3123792650918637"/>
          <c:h val="0.913197725284339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ts val="1200"/>
            </a:lnSpc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4"/>
            </a:solidFill>
          </c:spPr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val>
            <c:numRef>
              <c:f>Лист1!$A$40:$A$41</c:f>
              <c:numCache>
                <c:formatCode>0%</c:formatCode>
                <c:ptCount val="2"/>
                <c:pt idx="0">
                  <c:v>0.4</c:v>
                </c:pt>
                <c:pt idx="1">
                  <c:v>0.60000000000000031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16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A66AB2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7D6B59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00A479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E96E11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7"/>
            <c:bubble3D val="0"/>
            <c:spPr>
              <a:solidFill>
                <a:srgbClr val="A72F6E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</c:dPt>
          <c:cat>
            <c:strRef>
              <c:f>Лист1!$A$6:$A$14</c:f>
              <c:strCache>
                <c:ptCount val="9"/>
                <c:pt idx="0">
                  <c:v>Сельское хозяйство, рыболовство и лесное хозяйство</c:v>
                </c:pt>
                <c:pt idx="1">
                  <c:v>Промышленность</c:v>
                </c:pt>
                <c:pt idx="2">
                  <c:v>Строительство</c:v>
                </c:pt>
                <c:pt idx="3">
                  <c:v>Торговля и общественное питание</c:v>
                </c:pt>
                <c:pt idx="4">
                  <c:v>Транспорт и связь</c:v>
                </c:pt>
                <c:pt idx="5">
                  <c:v>Операции с недвижимым имуществом</c:v>
                </c:pt>
                <c:pt idx="6">
                  <c:v>Государственное управление</c:v>
                </c:pt>
                <c:pt idx="7">
                  <c:v>Образование и здавоохранение</c:v>
                </c:pt>
                <c:pt idx="8">
                  <c:v>Другие</c:v>
                </c:pt>
              </c:strCache>
            </c:strRef>
          </c:cat>
          <c:val>
            <c:numRef>
              <c:f>Лист1!$C$6:$C$14</c:f>
              <c:numCache>
                <c:formatCode>0.0</c:formatCode>
                <c:ptCount val="9"/>
                <c:pt idx="0">
                  <c:v>6.5</c:v>
                </c:pt>
                <c:pt idx="1">
                  <c:v>18.100000000000001</c:v>
                </c:pt>
                <c:pt idx="2">
                  <c:v>3.5</c:v>
                </c:pt>
                <c:pt idx="3">
                  <c:v>15.5</c:v>
                </c:pt>
                <c:pt idx="4">
                  <c:v>29.3</c:v>
                </c:pt>
                <c:pt idx="5">
                  <c:v>6.8</c:v>
                </c:pt>
                <c:pt idx="6">
                  <c:v>9.2000000000000011</c:v>
                </c:pt>
                <c:pt idx="7">
                  <c:v>9.4</c:v>
                </c:pt>
                <c:pt idx="8">
                  <c:v>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91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B3E105-2CCA-43F9-8EEA-5C4908F4AA27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960043-7CF3-4E40-97D0-AE5600BDC770}">
      <dgm:prSet phldrT="[Текст]" custT="1"/>
      <dgm:spPr>
        <a:solidFill>
          <a:srgbClr val="10264D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700" b="1" dirty="0" smtClean="0"/>
            <a:t>20 раб. дней</a:t>
          </a:r>
          <a:endParaRPr lang="ru-RU" sz="700" b="1" dirty="0"/>
        </a:p>
      </dgm:t>
    </dgm:pt>
    <dgm:pt modelId="{ED5DD33B-D1F9-43CA-85BF-AF26A547EC83}" type="parTrans" cxnId="{5F409E7C-0B5D-4C69-A0C6-08A52EF18837}">
      <dgm:prSet/>
      <dgm:spPr/>
      <dgm:t>
        <a:bodyPr/>
        <a:lstStyle/>
        <a:p>
          <a:endParaRPr lang="ru-RU"/>
        </a:p>
      </dgm:t>
    </dgm:pt>
    <dgm:pt modelId="{F65ED390-8958-4A79-B20B-F71200C5FA89}" type="sibTrans" cxnId="{5F409E7C-0B5D-4C69-A0C6-08A52EF18837}">
      <dgm:prSet/>
      <dgm:spPr/>
      <dgm:t>
        <a:bodyPr/>
        <a:lstStyle/>
        <a:p>
          <a:endParaRPr lang="ru-RU"/>
        </a:p>
      </dgm:t>
    </dgm:pt>
    <dgm:pt modelId="{C04CDAE4-22FC-4990-92E4-12D96994390B}">
      <dgm:prSet phldrT="[Текст]" custT="1"/>
      <dgm:spPr>
        <a:solidFill>
          <a:srgbClr val="098FB0"/>
        </a:solidFill>
      </dgm:spPr>
      <dgm:t>
        <a:bodyPr/>
        <a:lstStyle/>
        <a:p>
          <a:pPr marL="0" indent="0">
            <a:lnSpc>
              <a:spcPts val="800"/>
            </a:lnSpc>
          </a:pPr>
          <a:r>
            <a:rPr lang="ru-RU" sz="1100" b="1" dirty="0" smtClean="0">
              <a:solidFill>
                <a:schemeClr val="bg1"/>
              </a:solidFill>
            </a:rPr>
            <a:t>Принятие решения о предоставлении ЗУ</a:t>
          </a:r>
          <a:endParaRPr lang="ru-RU" sz="1100" b="1" dirty="0">
            <a:solidFill>
              <a:schemeClr val="bg1"/>
            </a:solidFill>
          </a:endParaRPr>
        </a:p>
      </dgm:t>
    </dgm:pt>
    <dgm:pt modelId="{CFDF03D9-267E-4A1D-A31D-CDAA541DCEF7}" type="parTrans" cxnId="{9AA6C979-8358-4D14-85BB-C2601E21AED5}">
      <dgm:prSet/>
      <dgm:spPr/>
      <dgm:t>
        <a:bodyPr/>
        <a:lstStyle/>
        <a:p>
          <a:endParaRPr lang="ru-RU"/>
        </a:p>
      </dgm:t>
    </dgm:pt>
    <dgm:pt modelId="{0EF24F42-52DA-46CF-A537-EB7B50A227C9}" type="sibTrans" cxnId="{9AA6C979-8358-4D14-85BB-C2601E21AED5}">
      <dgm:prSet/>
      <dgm:spPr/>
      <dgm:t>
        <a:bodyPr/>
        <a:lstStyle/>
        <a:p>
          <a:endParaRPr lang="ru-RU"/>
        </a:p>
      </dgm:t>
    </dgm:pt>
    <dgm:pt modelId="{88265772-488E-4431-9B80-B9B6D8722F00}">
      <dgm:prSet phldrT="[Текст]" custT="1"/>
      <dgm:spPr>
        <a:solidFill>
          <a:srgbClr val="10264D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700" b="1" dirty="0" smtClean="0"/>
            <a:t>10 раб. дней</a:t>
          </a:r>
          <a:endParaRPr lang="ru-RU" sz="700" b="1" dirty="0"/>
        </a:p>
      </dgm:t>
    </dgm:pt>
    <dgm:pt modelId="{A8A85364-7CCF-4F2B-BC48-43C13CFD6C81}" type="parTrans" cxnId="{B243D64E-EFB5-40D2-BDCC-E7AAA0999A7F}">
      <dgm:prSet/>
      <dgm:spPr/>
      <dgm:t>
        <a:bodyPr/>
        <a:lstStyle/>
        <a:p>
          <a:endParaRPr lang="ru-RU"/>
        </a:p>
      </dgm:t>
    </dgm:pt>
    <dgm:pt modelId="{AEDA579A-F4C9-4CED-886D-B181194A03E1}" type="sibTrans" cxnId="{B243D64E-EFB5-40D2-BDCC-E7AAA0999A7F}">
      <dgm:prSet/>
      <dgm:spPr/>
      <dgm:t>
        <a:bodyPr/>
        <a:lstStyle/>
        <a:p>
          <a:endParaRPr lang="ru-RU"/>
        </a:p>
      </dgm:t>
    </dgm:pt>
    <dgm:pt modelId="{D249B5B8-96B3-4BF1-9F46-532D8E3F99B9}">
      <dgm:prSet phldrT="[Текст]" custT="1"/>
      <dgm:spPr>
        <a:solidFill>
          <a:srgbClr val="098FB0"/>
        </a:solidFill>
      </dgm:spPr>
      <dgm:t>
        <a:bodyPr/>
        <a:lstStyle/>
        <a:p>
          <a:pPr algn="ctr">
            <a:lnSpc>
              <a:spcPts val="800"/>
            </a:lnSpc>
          </a:pPr>
          <a:r>
            <a:rPr lang="ru-RU" sz="1100" b="1" dirty="0" smtClean="0">
              <a:solidFill>
                <a:schemeClr val="bg1"/>
              </a:solidFill>
            </a:rPr>
            <a:t>Постановка ЗУ на государственный кадастровый учет</a:t>
          </a:r>
          <a:endParaRPr lang="ru-RU" sz="1100" b="1" dirty="0">
            <a:solidFill>
              <a:schemeClr val="bg1"/>
            </a:solidFill>
          </a:endParaRPr>
        </a:p>
      </dgm:t>
    </dgm:pt>
    <dgm:pt modelId="{0F562A89-C0F5-45C9-B61C-6B5C91C210ED}" type="parTrans" cxnId="{6EEBDD4C-CB7E-4730-90B0-39A620F95458}">
      <dgm:prSet/>
      <dgm:spPr/>
      <dgm:t>
        <a:bodyPr/>
        <a:lstStyle/>
        <a:p>
          <a:endParaRPr lang="ru-RU"/>
        </a:p>
      </dgm:t>
    </dgm:pt>
    <dgm:pt modelId="{1E7E7FEB-2E62-47D6-8651-4B1DB34E8E81}" type="sibTrans" cxnId="{6EEBDD4C-CB7E-4730-90B0-39A620F95458}">
      <dgm:prSet/>
      <dgm:spPr/>
      <dgm:t>
        <a:bodyPr/>
        <a:lstStyle/>
        <a:p>
          <a:endParaRPr lang="ru-RU"/>
        </a:p>
      </dgm:t>
    </dgm:pt>
    <dgm:pt modelId="{E825B86A-0D66-456E-AC42-FC639631BCE9}">
      <dgm:prSet phldrT="[Текст]" custT="1"/>
      <dgm:spPr>
        <a:solidFill>
          <a:srgbClr val="10264D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700" b="1" dirty="0" smtClean="0"/>
            <a:t>3 раб. дня</a:t>
          </a:r>
          <a:endParaRPr lang="ru-RU" sz="700" b="1" dirty="0"/>
        </a:p>
      </dgm:t>
    </dgm:pt>
    <dgm:pt modelId="{645ADF43-5FE3-4A04-BD53-049CD5105372}" type="parTrans" cxnId="{498E354C-1077-4B6B-BAAC-F92735C43B2C}">
      <dgm:prSet/>
      <dgm:spPr/>
      <dgm:t>
        <a:bodyPr/>
        <a:lstStyle/>
        <a:p>
          <a:endParaRPr lang="ru-RU"/>
        </a:p>
      </dgm:t>
    </dgm:pt>
    <dgm:pt modelId="{7E52F5EE-A147-4A53-A6AA-31DF030429F6}" type="sibTrans" cxnId="{498E354C-1077-4B6B-BAAC-F92735C43B2C}">
      <dgm:prSet/>
      <dgm:spPr/>
      <dgm:t>
        <a:bodyPr/>
        <a:lstStyle/>
        <a:p>
          <a:endParaRPr lang="ru-RU"/>
        </a:p>
      </dgm:t>
    </dgm:pt>
    <dgm:pt modelId="{A17CD739-3E8B-4FBF-B593-E498E6AE1DFE}">
      <dgm:prSet phldrT="[Текст]" custT="1"/>
      <dgm:spPr>
        <a:solidFill>
          <a:srgbClr val="098FB0"/>
        </a:solidFill>
      </dgm:spPr>
      <dgm:t>
        <a:bodyPr/>
        <a:lstStyle/>
        <a:p>
          <a:pPr>
            <a:lnSpc>
              <a:spcPts val="800"/>
            </a:lnSpc>
          </a:pPr>
          <a:r>
            <a:rPr lang="ru-RU" sz="1100" b="1" dirty="0" smtClean="0">
              <a:solidFill>
                <a:schemeClr val="bg1"/>
              </a:solidFill>
            </a:rPr>
            <a:t>Подготовка проекта договора</a:t>
          </a:r>
          <a:endParaRPr lang="ru-RU" sz="1100" b="1" dirty="0">
            <a:solidFill>
              <a:schemeClr val="bg1"/>
            </a:solidFill>
          </a:endParaRPr>
        </a:p>
      </dgm:t>
    </dgm:pt>
    <dgm:pt modelId="{6A7AE9CC-C39C-4BB8-8563-F36FDE314B57}" type="parTrans" cxnId="{A0A9A2F8-2021-4D42-B4B0-19D4EA0020CB}">
      <dgm:prSet/>
      <dgm:spPr/>
      <dgm:t>
        <a:bodyPr/>
        <a:lstStyle/>
        <a:p>
          <a:endParaRPr lang="ru-RU"/>
        </a:p>
      </dgm:t>
    </dgm:pt>
    <dgm:pt modelId="{40554EBF-A180-48EE-97B1-ADB25993BC98}" type="sibTrans" cxnId="{A0A9A2F8-2021-4D42-B4B0-19D4EA0020CB}">
      <dgm:prSet/>
      <dgm:spPr/>
      <dgm:t>
        <a:bodyPr/>
        <a:lstStyle/>
        <a:p>
          <a:endParaRPr lang="ru-RU"/>
        </a:p>
      </dgm:t>
    </dgm:pt>
    <dgm:pt modelId="{D9C0D2F9-0BB7-4CF6-9BD1-23C3EB69E9F6}" type="pres">
      <dgm:prSet presAssocID="{A5B3E105-2CCA-43F9-8EEA-5C4908F4AA2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78D10E-2495-4411-AFAC-DBC8A25B7AC3}" type="pres">
      <dgm:prSet presAssocID="{F3960043-7CF3-4E40-97D0-AE5600BDC770}" presName="compNode" presStyleCnt="0"/>
      <dgm:spPr/>
      <dgm:t>
        <a:bodyPr/>
        <a:lstStyle/>
        <a:p>
          <a:endParaRPr lang="ru-RU"/>
        </a:p>
      </dgm:t>
    </dgm:pt>
    <dgm:pt modelId="{6AE86F02-085D-4DB1-B3A4-54C56AD03670}" type="pres">
      <dgm:prSet presAssocID="{F3960043-7CF3-4E40-97D0-AE5600BDC770}" presName="noGeometry" presStyleCnt="0"/>
      <dgm:spPr/>
      <dgm:t>
        <a:bodyPr/>
        <a:lstStyle/>
        <a:p>
          <a:endParaRPr lang="ru-RU"/>
        </a:p>
      </dgm:t>
    </dgm:pt>
    <dgm:pt modelId="{D1803FC8-0828-4D29-8DBF-71AE86A50D9D}" type="pres">
      <dgm:prSet presAssocID="{F3960043-7CF3-4E40-97D0-AE5600BDC770}" presName="childTextVisible" presStyleLbl="bgAccFollowNode1" presStyleIdx="0" presStyleCnt="3" custScaleX="289290" custScaleY="70283" custLinFactNeighborX="-28452" custLinFactNeighborY="-175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8E7365-C533-4A76-BB74-F46934349188}" type="pres">
      <dgm:prSet presAssocID="{F3960043-7CF3-4E40-97D0-AE5600BDC770}" presName="childTextHidden" presStyleLbl="bgAccFollowNode1" presStyleIdx="0" presStyleCnt="3"/>
      <dgm:spPr/>
      <dgm:t>
        <a:bodyPr/>
        <a:lstStyle/>
        <a:p>
          <a:endParaRPr lang="ru-RU"/>
        </a:p>
      </dgm:t>
    </dgm:pt>
    <dgm:pt modelId="{43C1F86E-C64F-4D53-9EF6-390333CC9514}" type="pres">
      <dgm:prSet presAssocID="{F3960043-7CF3-4E40-97D0-AE5600BDC770}" presName="parentText" presStyleLbl="node1" presStyleIdx="0" presStyleCnt="3" custScaleX="102666" custScaleY="97851" custLinFactX="-85848" custLinFactNeighborX="-100000" custLinFactNeighborY="-3607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43CF45-C07B-48B0-82D2-1A4E10B8B390}" type="pres">
      <dgm:prSet presAssocID="{F3960043-7CF3-4E40-97D0-AE5600BDC770}" presName="aSpace" presStyleCnt="0"/>
      <dgm:spPr/>
      <dgm:t>
        <a:bodyPr/>
        <a:lstStyle/>
        <a:p>
          <a:endParaRPr lang="ru-RU"/>
        </a:p>
      </dgm:t>
    </dgm:pt>
    <dgm:pt modelId="{69E109F8-889E-4D64-8A39-28FB7182F8E1}" type="pres">
      <dgm:prSet presAssocID="{88265772-488E-4431-9B80-B9B6D8722F00}" presName="compNode" presStyleCnt="0"/>
      <dgm:spPr/>
      <dgm:t>
        <a:bodyPr/>
        <a:lstStyle/>
        <a:p>
          <a:endParaRPr lang="ru-RU"/>
        </a:p>
      </dgm:t>
    </dgm:pt>
    <dgm:pt modelId="{799FD6A9-B8B8-48DA-B002-BEE90490B9B1}" type="pres">
      <dgm:prSet presAssocID="{88265772-488E-4431-9B80-B9B6D8722F00}" presName="noGeometry" presStyleCnt="0"/>
      <dgm:spPr/>
      <dgm:t>
        <a:bodyPr/>
        <a:lstStyle/>
        <a:p>
          <a:endParaRPr lang="ru-RU"/>
        </a:p>
      </dgm:t>
    </dgm:pt>
    <dgm:pt modelId="{5E7F4B26-D8B1-41E4-B5CC-280C48722613}" type="pres">
      <dgm:prSet presAssocID="{88265772-488E-4431-9B80-B9B6D8722F00}" presName="childTextVisible" presStyleLbl="bgAccFollowNode1" presStyleIdx="1" presStyleCnt="3" custScaleX="310172" custScaleY="79769" custLinFactNeighborX="514" custLinFactNeighborY="-174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320F6B-1C7E-40D6-999D-7743A84D22E0}" type="pres">
      <dgm:prSet presAssocID="{88265772-488E-4431-9B80-B9B6D8722F00}" presName="childTextHidden" presStyleLbl="bgAccFollowNode1" presStyleIdx="1" presStyleCnt="3"/>
      <dgm:spPr/>
      <dgm:t>
        <a:bodyPr/>
        <a:lstStyle/>
        <a:p>
          <a:endParaRPr lang="ru-RU"/>
        </a:p>
      </dgm:t>
    </dgm:pt>
    <dgm:pt modelId="{302F2B01-59EE-4A44-9E83-19BDDD91A6C1}" type="pres">
      <dgm:prSet presAssocID="{88265772-488E-4431-9B80-B9B6D8722F00}" presName="parentText" presStyleLbl="node1" presStyleIdx="1" presStyleCnt="3" custLinFactX="-97001" custLinFactNeighborX="-100000" custLinFactNeighborY="-3973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72BBF1-937F-43BA-BC6C-21A2DE5CD4D3}" type="pres">
      <dgm:prSet presAssocID="{88265772-488E-4431-9B80-B9B6D8722F00}" presName="aSpace" presStyleCnt="0"/>
      <dgm:spPr/>
      <dgm:t>
        <a:bodyPr/>
        <a:lstStyle/>
        <a:p>
          <a:endParaRPr lang="ru-RU"/>
        </a:p>
      </dgm:t>
    </dgm:pt>
    <dgm:pt modelId="{9F36BEA1-D70D-464E-A7D3-471C7D8A4EB0}" type="pres">
      <dgm:prSet presAssocID="{E825B86A-0D66-456E-AC42-FC639631BCE9}" presName="compNode" presStyleCnt="0"/>
      <dgm:spPr/>
      <dgm:t>
        <a:bodyPr/>
        <a:lstStyle/>
        <a:p>
          <a:endParaRPr lang="ru-RU"/>
        </a:p>
      </dgm:t>
    </dgm:pt>
    <dgm:pt modelId="{BFCB5020-1E2F-453F-9FEE-AC1BBABF8772}" type="pres">
      <dgm:prSet presAssocID="{E825B86A-0D66-456E-AC42-FC639631BCE9}" presName="noGeometry" presStyleCnt="0"/>
      <dgm:spPr/>
      <dgm:t>
        <a:bodyPr/>
        <a:lstStyle/>
        <a:p>
          <a:endParaRPr lang="ru-RU"/>
        </a:p>
      </dgm:t>
    </dgm:pt>
    <dgm:pt modelId="{2750B144-6F77-47F4-9F47-A89D51F03181}" type="pres">
      <dgm:prSet presAssocID="{E825B86A-0D66-456E-AC42-FC639631BCE9}" presName="childTextVisible" presStyleLbl="bgAccFollowNode1" presStyleIdx="2" presStyleCnt="3" custScaleX="306567" custScaleY="79183" custLinFactNeighborX="16985" custLinFactNeighborY="-112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5493E5-DA8F-45FC-BA00-4491554F95B4}" type="pres">
      <dgm:prSet presAssocID="{E825B86A-0D66-456E-AC42-FC639631BCE9}" presName="childTextHidden" presStyleLbl="bgAccFollowNode1" presStyleIdx="2" presStyleCnt="3"/>
      <dgm:spPr/>
      <dgm:t>
        <a:bodyPr/>
        <a:lstStyle/>
        <a:p>
          <a:endParaRPr lang="ru-RU"/>
        </a:p>
      </dgm:t>
    </dgm:pt>
    <dgm:pt modelId="{565B4315-AFF0-4364-BA93-3FA6068C3959}" type="pres">
      <dgm:prSet presAssocID="{E825B86A-0D66-456E-AC42-FC639631BCE9}" presName="parentText" presStyleLbl="node1" presStyleIdx="2" presStyleCnt="3" custScaleX="107239" custScaleY="100744" custLinFactX="-6659" custLinFactNeighborX="-100000" custLinFactNeighborY="-3196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17A899-9D60-4E57-BC59-F9C561728E24}" type="presOf" srcId="{D249B5B8-96B3-4BF1-9F46-532D8E3F99B9}" destId="{13320F6B-1C7E-40D6-999D-7743A84D22E0}" srcOrd="1" destOrd="0" presId="urn:microsoft.com/office/officeart/2005/8/layout/hProcess6"/>
    <dgm:cxn modelId="{FF136CCC-4B73-4A5F-BA9C-E6B7FDCFD21A}" type="presOf" srcId="{F3960043-7CF3-4E40-97D0-AE5600BDC770}" destId="{43C1F86E-C64F-4D53-9EF6-390333CC9514}" srcOrd="0" destOrd="0" presId="urn:microsoft.com/office/officeart/2005/8/layout/hProcess6"/>
    <dgm:cxn modelId="{724C5DC5-A15A-4F26-80D7-288516B712BB}" type="presOf" srcId="{A17CD739-3E8B-4FBF-B593-E498E6AE1DFE}" destId="{5F5493E5-DA8F-45FC-BA00-4491554F95B4}" srcOrd="1" destOrd="0" presId="urn:microsoft.com/office/officeart/2005/8/layout/hProcess6"/>
    <dgm:cxn modelId="{A0A9A2F8-2021-4D42-B4B0-19D4EA0020CB}" srcId="{E825B86A-0D66-456E-AC42-FC639631BCE9}" destId="{A17CD739-3E8B-4FBF-B593-E498E6AE1DFE}" srcOrd="0" destOrd="0" parTransId="{6A7AE9CC-C39C-4BB8-8563-F36FDE314B57}" sibTransId="{40554EBF-A180-48EE-97B1-ADB25993BC98}"/>
    <dgm:cxn modelId="{B99C5D94-AA9F-4814-A40D-B0EB20F8328A}" type="presOf" srcId="{88265772-488E-4431-9B80-B9B6D8722F00}" destId="{302F2B01-59EE-4A44-9E83-19BDDD91A6C1}" srcOrd="0" destOrd="0" presId="urn:microsoft.com/office/officeart/2005/8/layout/hProcess6"/>
    <dgm:cxn modelId="{9AA6C979-8358-4D14-85BB-C2601E21AED5}" srcId="{F3960043-7CF3-4E40-97D0-AE5600BDC770}" destId="{C04CDAE4-22FC-4990-92E4-12D96994390B}" srcOrd="0" destOrd="0" parTransId="{CFDF03D9-267E-4A1D-A31D-CDAA541DCEF7}" sibTransId="{0EF24F42-52DA-46CF-A537-EB7B50A227C9}"/>
    <dgm:cxn modelId="{D2E5B36B-1756-4057-BAE0-C78B87C5304E}" type="presOf" srcId="{E825B86A-0D66-456E-AC42-FC639631BCE9}" destId="{565B4315-AFF0-4364-BA93-3FA6068C3959}" srcOrd="0" destOrd="0" presId="urn:microsoft.com/office/officeart/2005/8/layout/hProcess6"/>
    <dgm:cxn modelId="{F64BE2F9-182F-43E1-A5FF-7F8FD126F626}" type="presOf" srcId="{C04CDAE4-22FC-4990-92E4-12D96994390B}" destId="{D1803FC8-0828-4D29-8DBF-71AE86A50D9D}" srcOrd="0" destOrd="0" presId="urn:microsoft.com/office/officeart/2005/8/layout/hProcess6"/>
    <dgm:cxn modelId="{330EF388-30D5-4023-A8FB-677E26B3F222}" type="presOf" srcId="{D249B5B8-96B3-4BF1-9F46-532D8E3F99B9}" destId="{5E7F4B26-D8B1-41E4-B5CC-280C48722613}" srcOrd="0" destOrd="0" presId="urn:microsoft.com/office/officeart/2005/8/layout/hProcess6"/>
    <dgm:cxn modelId="{9D8E71D8-2F6F-4148-BAA6-FA54C12E9591}" type="presOf" srcId="{A17CD739-3E8B-4FBF-B593-E498E6AE1DFE}" destId="{2750B144-6F77-47F4-9F47-A89D51F03181}" srcOrd="0" destOrd="0" presId="urn:microsoft.com/office/officeart/2005/8/layout/hProcess6"/>
    <dgm:cxn modelId="{3EB0EAA4-033B-4C1C-AC9C-88D0EB9A410F}" type="presOf" srcId="{C04CDAE4-22FC-4990-92E4-12D96994390B}" destId="{648E7365-C533-4A76-BB74-F46934349188}" srcOrd="1" destOrd="0" presId="urn:microsoft.com/office/officeart/2005/8/layout/hProcess6"/>
    <dgm:cxn modelId="{5F409E7C-0B5D-4C69-A0C6-08A52EF18837}" srcId="{A5B3E105-2CCA-43F9-8EEA-5C4908F4AA27}" destId="{F3960043-7CF3-4E40-97D0-AE5600BDC770}" srcOrd="0" destOrd="0" parTransId="{ED5DD33B-D1F9-43CA-85BF-AF26A547EC83}" sibTransId="{F65ED390-8958-4A79-B20B-F71200C5FA89}"/>
    <dgm:cxn modelId="{6EEBDD4C-CB7E-4730-90B0-39A620F95458}" srcId="{88265772-488E-4431-9B80-B9B6D8722F00}" destId="{D249B5B8-96B3-4BF1-9F46-532D8E3F99B9}" srcOrd="0" destOrd="0" parTransId="{0F562A89-C0F5-45C9-B61C-6B5C91C210ED}" sibTransId="{1E7E7FEB-2E62-47D6-8651-4B1DB34E8E81}"/>
    <dgm:cxn modelId="{E8AABE5A-F49A-47B6-9ACD-FD622CB4EF2D}" type="presOf" srcId="{A5B3E105-2CCA-43F9-8EEA-5C4908F4AA27}" destId="{D9C0D2F9-0BB7-4CF6-9BD1-23C3EB69E9F6}" srcOrd="0" destOrd="0" presId="urn:microsoft.com/office/officeart/2005/8/layout/hProcess6"/>
    <dgm:cxn modelId="{498E354C-1077-4B6B-BAAC-F92735C43B2C}" srcId="{A5B3E105-2CCA-43F9-8EEA-5C4908F4AA27}" destId="{E825B86A-0D66-456E-AC42-FC639631BCE9}" srcOrd="2" destOrd="0" parTransId="{645ADF43-5FE3-4A04-BD53-049CD5105372}" sibTransId="{7E52F5EE-A147-4A53-A6AA-31DF030429F6}"/>
    <dgm:cxn modelId="{B243D64E-EFB5-40D2-BDCC-E7AAA0999A7F}" srcId="{A5B3E105-2CCA-43F9-8EEA-5C4908F4AA27}" destId="{88265772-488E-4431-9B80-B9B6D8722F00}" srcOrd="1" destOrd="0" parTransId="{A8A85364-7CCF-4F2B-BC48-43C13CFD6C81}" sibTransId="{AEDA579A-F4C9-4CED-886D-B181194A03E1}"/>
    <dgm:cxn modelId="{616DF2A5-36D4-415A-98FA-7F8BD4F36879}" type="presParOf" srcId="{D9C0D2F9-0BB7-4CF6-9BD1-23C3EB69E9F6}" destId="{5F78D10E-2495-4411-AFAC-DBC8A25B7AC3}" srcOrd="0" destOrd="0" presId="urn:microsoft.com/office/officeart/2005/8/layout/hProcess6"/>
    <dgm:cxn modelId="{AAF6E49C-3C8F-4620-A8A6-6BF09FD3D7B4}" type="presParOf" srcId="{5F78D10E-2495-4411-AFAC-DBC8A25B7AC3}" destId="{6AE86F02-085D-4DB1-B3A4-54C56AD03670}" srcOrd="0" destOrd="0" presId="urn:microsoft.com/office/officeart/2005/8/layout/hProcess6"/>
    <dgm:cxn modelId="{24AF0E05-7251-4319-BA73-A70DB24A45FA}" type="presParOf" srcId="{5F78D10E-2495-4411-AFAC-DBC8A25B7AC3}" destId="{D1803FC8-0828-4D29-8DBF-71AE86A50D9D}" srcOrd="1" destOrd="0" presId="urn:microsoft.com/office/officeart/2005/8/layout/hProcess6"/>
    <dgm:cxn modelId="{F2BC0420-6237-4954-8F24-EB08B65D38D8}" type="presParOf" srcId="{5F78D10E-2495-4411-AFAC-DBC8A25B7AC3}" destId="{648E7365-C533-4A76-BB74-F46934349188}" srcOrd="2" destOrd="0" presId="urn:microsoft.com/office/officeart/2005/8/layout/hProcess6"/>
    <dgm:cxn modelId="{A2D17433-B08D-4265-B188-5EBE511968D8}" type="presParOf" srcId="{5F78D10E-2495-4411-AFAC-DBC8A25B7AC3}" destId="{43C1F86E-C64F-4D53-9EF6-390333CC9514}" srcOrd="3" destOrd="0" presId="urn:microsoft.com/office/officeart/2005/8/layout/hProcess6"/>
    <dgm:cxn modelId="{239E3CD0-40A6-422F-B625-CEE13B9EDAFB}" type="presParOf" srcId="{D9C0D2F9-0BB7-4CF6-9BD1-23C3EB69E9F6}" destId="{2343CF45-C07B-48B0-82D2-1A4E10B8B390}" srcOrd="1" destOrd="0" presId="urn:microsoft.com/office/officeart/2005/8/layout/hProcess6"/>
    <dgm:cxn modelId="{B104F80D-69FB-4E36-9A48-13281CBA6FB1}" type="presParOf" srcId="{D9C0D2F9-0BB7-4CF6-9BD1-23C3EB69E9F6}" destId="{69E109F8-889E-4D64-8A39-28FB7182F8E1}" srcOrd="2" destOrd="0" presId="urn:microsoft.com/office/officeart/2005/8/layout/hProcess6"/>
    <dgm:cxn modelId="{83E682E0-CF83-4EA3-BC74-F41CEDB1882A}" type="presParOf" srcId="{69E109F8-889E-4D64-8A39-28FB7182F8E1}" destId="{799FD6A9-B8B8-48DA-B002-BEE90490B9B1}" srcOrd="0" destOrd="0" presId="urn:microsoft.com/office/officeart/2005/8/layout/hProcess6"/>
    <dgm:cxn modelId="{828DFBAC-CB08-483D-ADE0-B630CB3864CA}" type="presParOf" srcId="{69E109F8-889E-4D64-8A39-28FB7182F8E1}" destId="{5E7F4B26-D8B1-41E4-B5CC-280C48722613}" srcOrd="1" destOrd="0" presId="urn:microsoft.com/office/officeart/2005/8/layout/hProcess6"/>
    <dgm:cxn modelId="{C125A3AF-FDEC-4F6D-84B3-97EA58F7C54F}" type="presParOf" srcId="{69E109F8-889E-4D64-8A39-28FB7182F8E1}" destId="{13320F6B-1C7E-40D6-999D-7743A84D22E0}" srcOrd="2" destOrd="0" presId="urn:microsoft.com/office/officeart/2005/8/layout/hProcess6"/>
    <dgm:cxn modelId="{8B4B02AC-8686-4780-A8F8-FCF869106E94}" type="presParOf" srcId="{69E109F8-889E-4D64-8A39-28FB7182F8E1}" destId="{302F2B01-59EE-4A44-9E83-19BDDD91A6C1}" srcOrd="3" destOrd="0" presId="urn:microsoft.com/office/officeart/2005/8/layout/hProcess6"/>
    <dgm:cxn modelId="{9FA772BB-B19F-44FB-9985-12F9A67A0166}" type="presParOf" srcId="{D9C0D2F9-0BB7-4CF6-9BD1-23C3EB69E9F6}" destId="{3D72BBF1-937F-43BA-BC6C-21A2DE5CD4D3}" srcOrd="3" destOrd="0" presId="urn:microsoft.com/office/officeart/2005/8/layout/hProcess6"/>
    <dgm:cxn modelId="{E7521EFB-BFA6-4783-BA70-3D78651457EE}" type="presParOf" srcId="{D9C0D2F9-0BB7-4CF6-9BD1-23C3EB69E9F6}" destId="{9F36BEA1-D70D-464E-A7D3-471C7D8A4EB0}" srcOrd="4" destOrd="0" presId="urn:microsoft.com/office/officeart/2005/8/layout/hProcess6"/>
    <dgm:cxn modelId="{267E05B5-281B-42F8-8692-55812EC24627}" type="presParOf" srcId="{9F36BEA1-D70D-464E-A7D3-471C7D8A4EB0}" destId="{BFCB5020-1E2F-453F-9FEE-AC1BBABF8772}" srcOrd="0" destOrd="0" presId="urn:microsoft.com/office/officeart/2005/8/layout/hProcess6"/>
    <dgm:cxn modelId="{AE3F80D6-91FA-497C-BCAA-EBD86C704F6F}" type="presParOf" srcId="{9F36BEA1-D70D-464E-A7D3-471C7D8A4EB0}" destId="{2750B144-6F77-47F4-9F47-A89D51F03181}" srcOrd="1" destOrd="0" presId="urn:microsoft.com/office/officeart/2005/8/layout/hProcess6"/>
    <dgm:cxn modelId="{9292DCE8-BF89-448A-83FE-37B02A4CE388}" type="presParOf" srcId="{9F36BEA1-D70D-464E-A7D3-471C7D8A4EB0}" destId="{5F5493E5-DA8F-45FC-BA00-4491554F95B4}" srcOrd="2" destOrd="0" presId="urn:microsoft.com/office/officeart/2005/8/layout/hProcess6"/>
    <dgm:cxn modelId="{ABB17065-24B1-4B3E-B9C4-F4D86DCC8C67}" type="presParOf" srcId="{9F36BEA1-D70D-464E-A7D3-471C7D8A4EB0}" destId="{565B4315-AFF0-4364-BA93-3FA6068C3959}" srcOrd="3" destOrd="0" presId="urn:microsoft.com/office/officeart/2005/8/layout/hProcess6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0.64438</cdr:x>
      <cdr:y>0.02762</cdr:y>
    </cdr:from>
    <cdr:to>
      <cdr:x>0.85746</cdr:x>
      <cdr:y>0.16697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3149875" y="80856"/>
          <a:ext cx="1041572" cy="4080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>
            <a:lnSpc>
              <a:spcPct val="80000"/>
            </a:lnSpc>
          </a:pPr>
          <a:r>
            <a:rPr lang="ru-RU" sz="1200" b="1" dirty="0" smtClean="0"/>
            <a:t>Транспорт и связь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0.37326</cdr:x>
      <cdr:y>0.21116</cdr:y>
    </cdr:from>
    <cdr:to>
      <cdr:x>0.46242</cdr:x>
      <cdr:y>0.28405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75783" y="841727"/>
          <a:ext cx="615297" cy="290557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0.64708</cdr:x>
      <cdr:y>0.54167</cdr:y>
    </cdr:from>
    <cdr:to>
      <cdr:x>0.76251</cdr:x>
      <cdr:y>0.62957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163047" y="1585970"/>
          <a:ext cx="564256" cy="2573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</a:rPr>
            <a:t>6,8%</a:t>
          </a:r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0.23683</cdr:x>
      <cdr:y>0.56899</cdr:y>
    </cdr:from>
    <cdr:to>
      <cdr:x>0.38025</cdr:x>
      <cdr:y>0.65689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157691" y="1688380"/>
          <a:ext cx="701045" cy="2608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chemeClr val="bg1"/>
              </a:solidFill>
            </a:rPr>
            <a:t>18,1%</a:t>
          </a:r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0.56585</cdr:x>
      <cdr:y>0.14936</cdr:y>
    </cdr:from>
    <cdr:to>
      <cdr:x>0.70362</cdr:x>
      <cdr:y>0.23726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765990" y="437314"/>
          <a:ext cx="673426" cy="2573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chemeClr val="bg1"/>
              </a:solidFill>
            </a:rPr>
            <a:t>29,3%</a:t>
          </a:r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0.22984</cdr:x>
      <cdr:y>0.35321</cdr:y>
    </cdr:from>
    <cdr:to>
      <cdr:x>0.35796</cdr:x>
      <cdr:y>0.4411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1123508" y="1048076"/>
          <a:ext cx="626264" cy="2608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chemeClr val="bg1"/>
              </a:solidFill>
            </a:rPr>
            <a:t>3,5%</a:t>
          </a:r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0.28046</cdr:x>
      <cdr:y>0.18209</cdr:y>
    </cdr:from>
    <cdr:to>
      <cdr:x>0.43788</cdr:x>
      <cdr:y>0.26998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1320760" y="533142"/>
          <a:ext cx="741347" cy="2573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chemeClr val="bg1"/>
              </a:solidFill>
            </a:rPr>
            <a:t>15,5%</a:t>
          </a:r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</cdr:x>
      <cdr:y>0.80482</cdr:y>
    </cdr:from>
    <cdr:to>
      <cdr:x>0.62495</cdr:x>
      <cdr:y>0.89272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2444097" y="2356437"/>
          <a:ext cx="610759" cy="2573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chemeClr val="bg1"/>
              </a:solidFill>
            </a:rPr>
            <a:t>9,4%</a:t>
          </a:r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0.60483</cdr:x>
      <cdr:y>0.71</cdr:y>
    </cdr:from>
    <cdr:to>
      <cdr:x>0.73954</cdr:x>
      <cdr:y>0.79789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2848304" y="2078812"/>
          <a:ext cx="634373" cy="2573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chemeClr val="bg1"/>
              </a:solidFill>
            </a:rPr>
            <a:t>9,2%</a:t>
          </a:r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0.35236</cdr:x>
      <cdr:y>0.80698</cdr:y>
    </cdr:from>
    <cdr:to>
      <cdr:x>0.46935</cdr:x>
      <cdr:y>0.89488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1722419" y="2362772"/>
          <a:ext cx="571861" cy="2573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chemeClr val="bg1"/>
              </a:solidFill>
            </a:rPr>
            <a:t>6,5%</a:t>
          </a:r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</cdr:x>
      <cdr:y>0.74945</cdr:y>
    </cdr:from>
    <cdr:to>
      <cdr:x>0.29627</cdr:x>
      <cdr:y>0.88879</cdr:y>
    </cdr:to>
    <cdr:sp macro="" textlink="">
      <cdr:nvSpPr>
        <cdr:cNvPr id="14" name="Прямоугольник 13"/>
        <cdr:cNvSpPr/>
      </cdr:nvSpPr>
      <cdr:spPr>
        <a:xfrm xmlns:a="http://schemas.openxmlformats.org/drawingml/2006/main">
          <a:off x="0" y="2223850"/>
          <a:ext cx="1448246" cy="41349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80000"/>
            </a:lnSpc>
          </a:pPr>
          <a:r>
            <a:rPr lang="ru-RU" sz="1200" b="1" dirty="0" smtClean="0"/>
            <a:t>Промышленность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</cdr:x>
      <cdr:y>0.33218</cdr:y>
    </cdr:from>
    <cdr:to>
      <cdr:x>0.24831</cdr:x>
      <cdr:y>0.47153</cdr:y>
    </cdr:to>
    <cdr:sp macro="" textlink="">
      <cdr:nvSpPr>
        <cdr:cNvPr id="15" name="Прямоугольник 14"/>
        <cdr:cNvSpPr/>
      </cdr:nvSpPr>
      <cdr:spPr>
        <a:xfrm xmlns:a="http://schemas.openxmlformats.org/drawingml/2006/main">
          <a:off x="0" y="985687"/>
          <a:ext cx="1213803" cy="41349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80000"/>
            </a:lnSpc>
          </a:pPr>
          <a:r>
            <a:rPr lang="ru-RU" sz="1200" b="1" dirty="0" smtClean="0"/>
            <a:t>Строительство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</cdr:x>
      <cdr:y>0.02144</cdr:y>
    </cdr:from>
    <cdr:to>
      <cdr:x>0.36096</cdr:x>
      <cdr:y>0.16079</cdr:y>
    </cdr:to>
    <cdr:sp macro="" textlink="">
      <cdr:nvSpPr>
        <cdr:cNvPr id="16" name="Прямоугольник 15"/>
        <cdr:cNvSpPr/>
      </cdr:nvSpPr>
      <cdr:spPr>
        <a:xfrm xmlns:a="http://schemas.openxmlformats.org/drawingml/2006/main">
          <a:off x="0" y="62774"/>
          <a:ext cx="1764441" cy="4080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80000"/>
            </a:lnSpc>
          </a:pPr>
          <a:r>
            <a:rPr lang="ru-RU" sz="1200" b="1" dirty="0" smtClean="0"/>
            <a:t>Торговля</a:t>
          </a:r>
        </a:p>
        <a:p xmlns:a="http://schemas.openxmlformats.org/drawingml/2006/main">
          <a:pPr algn="ctr">
            <a:lnSpc>
              <a:spcPct val="80000"/>
            </a:lnSpc>
          </a:pPr>
          <a:r>
            <a:rPr lang="ru-RU" sz="1200" b="1" dirty="0" smtClean="0"/>
            <a:t>Общественное питание</a:t>
          </a:r>
        </a:p>
      </cdr:txBody>
    </cdr:sp>
  </cdr:relSizeAnchor>
  <cdr:relSizeAnchor xmlns:cdr="http://schemas.openxmlformats.org/drawingml/2006/chartDrawing">
    <cdr:from>
      <cdr:x>0.58812</cdr:x>
      <cdr:y>0.89492</cdr:y>
    </cdr:from>
    <cdr:to>
      <cdr:x>0.93357</cdr:x>
      <cdr:y>1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2769611" y="2620240"/>
          <a:ext cx="1626795" cy="3076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80000"/>
            </a:lnSpc>
          </a:pPr>
          <a:r>
            <a:rPr lang="ru-RU" sz="1200" b="1" dirty="0" smtClean="0"/>
            <a:t>Образование</a:t>
          </a:r>
        </a:p>
        <a:p xmlns:a="http://schemas.openxmlformats.org/drawingml/2006/main">
          <a:pPr algn="ctr">
            <a:lnSpc>
              <a:spcPct val="80000"/>
            </a:lnSpc>
          </a:pPr>
          <a:r>
            <a:rPr lang="ru-RU" sz="1200" b="1" dirty="0" smtClean="0"/>
            <a:t>Здравоохранение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0.69193</cdr:x>
      <cdr:y>0.77035</cdr:y>
    </cdr:from>
    <cdr:to>
      <cdr:x>0.96154</cdr:x>
      <cdr:y>0.9097</cdr:y>
    </cdr:to>
    <cdr:sp macro="" textlink="">
      <cdr:nvSpPr>
        <cdr:cNvPr id="18" name="Прямоугольник 17"/>
        <cdr:cNvSpPr/>
      </cdr:nvSpPr>
      <cdr:spPr>
        <a:xfrm xmlns:a="http://schemas.openxmlformats.org/drawingml/2006/main">
          <a:off x="3382267" y="2255507"/>
          <a:ext cx="1317922" cy="4080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80000"/>
            </a:lnSpc>
          </a:pPr>
          <a:r>
            <a:rPr lang="ru-RU" sz="1100" b="1" dirty="0" smtClean="0"/>
            <a:t>Государственное управление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0.75244</cdr:x>
      <cdr:y>0.541</cdr:y>
    </cdr:from>
    <cdr:to>
      <cdr:x>0.99254</cdr:x>
      <cdr:y>0.68035</cdr:y>
    </cdr:to>
    <cdr:sp macro="" textlink="">
      <cdr:nvSpPr>
        <cdr:cNvPr id="19" name="Прямоугольник 18"/>
        <cdr:cNvSpPr/>
      </cdr:nvSpPr>
      <cdr:spPr>
        <a:xfrm xmlns:a="http://schemas.openxmlformats.org/drawingml/2006/main">
          <a:off x="3543432" y="1584008"/>
          <a:ext cx="1130713" cy="4080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80000"/>
            </a:lnSpc>
          </a:pPr>
          <a:r>
            <a:rPr lang="ru-RU" sz="1200" b="1" dirty="0" smtClean="0"/>
            <a:t>Операции с недвижимым имуществом</a:t>
          </a:r>
          <a:endParaRPr lang="ru-RU" sz="12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0.37326</cdr:x>
      <cdr:y>0.21116</cdr:y>
    </cdr:from>
    <cdr:to>
      <cdr:x>0.46242</cdr:x>
      <cdr:y>0.28405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75783" y="841727"/>
          <a:ext cx="615297" cy="290557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0.07259</cdr:x>
      <cdr:y>0.63179</cdr:y>
    </cdr:from>
    <cdr:to>
      <cdr:x>0.30444</cdr:x>
      <cdr:y>0.87639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69506" y="1450286"/>
          <a:ext cx="860782" cy="56148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>
            <a:lnSpc>
              <a:spcPct val="60000"/>
            </a:lnSpc>
          </a:pPr>
          <a:r>
            <a:rPr lang="ru-RU" dirty="0" smtClean="0">
              <a:solidFill>
                <a:schemeClr val="tx1"/>
              </a:solidFill>
            </a:rPr>
            <a:t>Россыпное золото</a:t>
          </a:r>
        </a:p>
        <a:p xmlns:a="http://schemas.openxmlformats.org/drawingml/2006/main">
          <a:pPr algn="ctr">
            <a:lnSpc>
              <a:spcPct val="60000"/>
            </a:lnSpc>
          </a:pPr>
          <a:r>
            <a:rPr lang="en-US" dirty="0" smtClean="0">
              <a:solidFill>
                <a:schemeClr val="tx1"/>
              </a:solidFill>
            </a:rPr>
            <a:t> </a:t>
          </a:r>
        </a:p>
        <a:p xmlns:a="http://schemas.openxmlformats.org/drawingml/2006/main">
          <a:pPr algn="ctr">
            <a:lnSpc>
              <a:spcPct val="60000"/>
            </a:lnSpc>
          </a:pPr>
          <a:r>
            <a:rPr lang="en-US" dirty="0" smtClean="0">
              <a:solidFill>
                <a:schemeClr val="tx1"/>
              </a:solidFill>
            </a:rPr>
            <a:t>(Au)</a:t>
          </a:r>
          <a:endParaRPr lang="ru-RU" dirty="0" smtClean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0.70319</cdr:x>
      <cdr:y>0.63179</cdr:y>
    </cdr:from>
    <cdr:to>
      <cdr:x>0.8921</cdr:x>
      <cdr:y>0.87639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610767" y="1450285"/>
          <a:ext cx="701345" cy="5614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60000"/>
            </a:lnSpc>
          </a:pPr>
          <a:r>
            <a:rPr lang="ru-RU" dirty="0" smtClean="0">
              <a:solidFill>
                <a:schemeClr val="tx1"/>
              </a:solidFill>
            </a:rPr>
            <a:t>Рудное золото</a:t>
          </a:r>
        </a:p>
        <a:p xmlns:a="http://schemas.openxmlformats.org/drawingml/2006/main">
          <a:pPr algn="ctr">
            <a:lnSpc>
              <a:spcPct val="60000"/>
            </a:lnSpc>
          </a:pPr>
          <a:r>
            <a:rPr lang="en-US" dirty="0" smtClean="0">
              <a:solidFill>
                <a:schemeClr val="tx1"/>
              </a:solidFill>
            </a:rPr>
            <a:t> </a:t>
          </a:r>
        </a:p>
        <a:p xmlns:a="http://schemas.openxmlformats.org/drawingml/2006/main">
          <a:pPr algn="ctr">
            <a:lnSpc>
              <a:spcPct val="60000"/>
            </a:lnSpc>
          </a:pPr>
          <a:r>
            <a:rPr lang="en-US" dirty="0" smtClean="0">
              <a:solidFill>
                <a:schemeClr val="tx1"/>
              </a:solidFill>
            </a:rPr>
            <a:t>(Au)</a:t>
          </a:r>
          <a:endParaRPr lang="ru-RU" dirty="0" smtClean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0.68831</cdr:x>
      <cdr:y>0.24095</cdr:y>
    </cdr:from>
    <cdr:to>
      <cdr:x>0.87721</cdr:x>
      <cdr:y>0.41742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2707398" y="615293"/>
          <a:ext cx="743031" cy="45063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60000"/>
            </a:lnSpc>
          </a:pPr>
          <a:r>
            <a:rPr lang="ru-RU" dirty="0" smtClean="0">
              <a:solidFill>
                <a:schemeClr val="tx1"/>
              </a:solidFill>
            </a:rPr>
            <a:t>Олово</a:t>
          </a:r>
        </a:p>
        <a:p xmlns:a="http://schemas.openxmlformats.org/drawingml/2006/main">
          <a:pPr algn="ctr">
            <a:lnSpc>
              <a:spcPct val="60000"/>
            </a:lnSpc>
          </a:pPr>
          <a:endParaRPr lang="en-US" dirty="0" smtClean="0">
            <a:solidFill>
              <a:schemeClr val="tx1"/>
            </a:solidFill>
          </a:endParaRPr>
        </a:p>
        <a:p xmlns:a="http://schemas.openxmlformats.org/drawingml/2006/main">
          <a:pPr algn="ctr">
            <a:lnSpc>
              <a:spcPct val="60000"/>
            </a:lnSpc>
          </a:pPr>
          <a:r>
            <a:rPr lang="en-US" dirty="0" smtClean="0">
              <a:solidFill>
                <a:schemeClr val="tx1"/>
              </a:solidFill>
            </a:rPr>
            <a:t>(Sn)</a:t>
          </a:r>
          <a:endParaRPr lang="ru-RU" dirty="0" smtClean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0.59105</cdr:x>
      <cdr:y>0.07723</cdr:y>
    </cdr:from>
    <cdr:to>
      <cdr:x>0.77995</cdr:x>
      <cdr:y>0.32184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2702260" y="211871"/>
          <a:ext cx="863663" cy="67099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60000"/>
            </a:lnSpc>
          </a:pPr>
          <a:r>
            <a:rPr lang="ru-RU" dirty="0" smtClean="0">
              <a:solidFill>
                <a:schemeClr val="tx1"/>
              </a:solidFill>
            </a:rPr>
            <a:t>Платина</a:t>
          </a:r>
        </a:p>
        <a:p xmlns:a="http://schemas.openxmlformats.org/drawingml/2006/main">
          <a:pPr algn="ctr">
            <a:lnSpc>
              <a:spcPct val="60000"/>
            </a:lnSpc>
          </a:pPr>
          <a:endParaRPr lang="en-US" dirty="0" smtClean="0">
            <a:solidFill>
              <a:schemeClr val="tx1"/>
            </a:solidFill>
          </a:endParaRPr>
        </a:p>
        <a:p xmlns:a="http://schemas.openxmlformats.org/drawingml/2006/main">
          <a:pPr algn="ctr">
            <a:lnSpc>
              <a:spcPct val="60000"/>
            </a:lnSpc>
          </a:pPr>
          <a:r>
            <a:rPr lang="en-US" dirty="0" smtClean="0">
              <a:solidFill>
                <a:schemeClr val="tx1"/>
              </a:solidFill>
            </a:rPr>
            <a:t>(Pt)</a:t>
          </a:r>
          <a:endParaRPr lang="ru-RU" dirty="0" smtClean="0">
            <a:solidFill>
              <a:schemeClr val="tx1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0.37326</cdr:x>
      <cdr:y>0.21116</cdr:y>
    </cdr:from>
    <cdr:to>
      <cdr:x>0.46242</cdr:x>
      <cdr:y>0.28405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75783" y="841727"/>
          <a:ext cx="615297" cy="290557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346" cy="49617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746" y="0"/>
            <a:ext cx="2946345" cy="49617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>
              <a:defRPr sz="1200"/>
            </a:lvl1pPr>
          </a:lstStyle>
          <a:p>
            <a:fld id="{440E2D8B-BC57-4277-887F-9D7A8F95A07E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8880"/>
            <a:ext cx="2946346" cy="496174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746" y="9428880"/>
            <a:ext cx="2946345" cy="496174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>
              <a:defRPr sz="1200"/>
            </a:lvl1pPr>
          </a:lstStyle>
          <a:p>
            <a:fld id="{207E1769-4FE9-4120-9B2B-0413BCB75B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4094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346" cy="49617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746" y="0"/>
            <a:ext cx="2946345" cy="49617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>
              <a:defRPr sz="1200"/>
            </a:lvl1pPr>
          </a:lstStyle>
          <a:p>
            <a:fld id="{81031CB0-4543-497A-8C79-4E1C9C5150D7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10" tIns="45505" rIns="91010" bIns="4550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7" y="4714440"/>
            <a:ext cx="5437822" cy="4467146"/>
          </a:xfrm>
          <a:prstGeom prst="rect">
            <a:avLst/>
          </a:prstGeom>
        </p:spPr>
        <p:txBody>
          <a:bodyPr vert="horz" lIns="91010" tIns="45505" rIns="91010" bIns="4550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880"/>
            <a:ext cx="2946346" cy="496174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746" y="9428880"/>
            <a:ext cx="2946345" cy="496174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>
              <a:defRPr sz="1200"/>
            </a:lvl1pPr>
          </a:lstStyle>
          <a:p>
            <a:fld id="{EAE3CFB6-5CD2-4D2B-BC63-8F0DBA5D56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5004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3CFB6-5CD2-4D2B-BC63-8F0DBA5D564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520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6A980-3E59-40CF-ADCA-C9B4CA48CA3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507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C337B-F12B-48B6-94FE-46A9683AC5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336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F4A79-4FEE-4627-A486-72059E1D12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28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5DF1B-A36F-4A6B-A48C-03A9A941075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17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96968-394E-484B-BD83-5DA2421635D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311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20F8-26CA-4739-8DC5-6A56607940D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314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943D-5E19-4B96-89A1-6B4D0D6185A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80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FEBAB-6925-471C-B5FD-3CD1AB55A0E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666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0CA0D-FE7F-48ED-AA77-8B3A4F25233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37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1BBCA-DFA9-43C7-881F-68CC5F3E7C3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78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DE466-C4CE-4140-92D4-A2B1B4596C3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120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A979BE5-CE0D-4544-8B08-D0064ED7C15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10.04.2017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71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.xml"/><Relationship Id="rId3" Type="http://schemas.openxmlformats.org/officeDocument/2006/relationships/chart" Target="../charts/chart18.xml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chart" Target="../charts/char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5.png"/><Relationship Id="rId5" Type="http://schemas.microsoft.com/office/2007/relationships/hdphoto" Target="../media/hdphoto3.wdp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9.png"/><Relationship Id="rId7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5.png"/><Relationship Id="rId5" Type="http://schemas.openxmlformats.org/officeDocument/2006/relationships/image" Target="../media/image40.png"/><Relationship Id="rId10" Type="http://schemas.openxmlformats.org/officeDocument/2006/relationships/image" Target="../media/image34.png"/><Relationship Id="rId4" Type="http://schemas.microsoft.com/office/2007/relationships/hdphoto" Target="../media/hdphoto5.wdp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41.png"/><Relationship Id="rId7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4" Type="http://schemas.openxmlformats.org/officeDocument/2006/relationships/image" Target="../media/image42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microsoft.com/office/2007/relationships/hdphoto" Target="../media/hdphoto9.wdp"/><Relationship Id="rId9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9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60.png"/><Relationship Id="rId4" Type="http://schemas.openxmlformats.org/officeDocument/2006/relationships/chart" Target="../charts/chart25.xml"/><Relationship Id="rId9" Type="http://schemas.microsoft.com/office/2007/relationships/diagramDrawing" Target="../diagrams/drawing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9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0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7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chart" Target="../charts/char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image" Target="../media/image4.png"/><Relationship Id="rId7" Type="http://schemas.openxmlformats.org/officeDocument/2006/relationships/image" Target="../media/image18.jpe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chart" Target="../charts/char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361"/>
            <a:ext cx="9143760" cy="6857248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4887120" y="0"/>
            <a:ext cx="4256640" cy="2563200"/>
          </a:xfrm>
          <a:custGeom>
            <a:avLst/>
            <a:gdLst>
              <a:gd name="connsiteX0" fmla="*/ 0 w 4692650"/>
              <a:gd name="connsiteY0" fmla="*/ 0 h 2825750"/>
              <a:gd name="connsiteX1" fmla="*/ 1619250 w 4692650"/>
              <a:gd name="connsiteY1" fmla="*/ 2825750 h 2825750"/>
              <a:gd name="connsiteX2" fmla="*/ 4692650 w 4692650"/>
              <a:gd name="connsiteY2" fmla="*/ 2819400 h 2825750"/>
              <a:gd name="connsiteX3" fmla="*/ 4679950 w 4692650"/>
              <a:gd name="connsiteY3" fmla="*/ 0 h 2825750"/>
              <a:gd name="connsiteX4" fmla="*/ 0 w 4692650"/>
              <a:gd name="connsiteY4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2650" h="2825750">
                <a:moveTo>
                  <a:pt x="0" y="0"/>
                </a:moveTo>
                <a:lnTo>
                  <a:pt x="1619250" y="2825750"/>
                </a:lnTo>
                <a:lnTo>
                  <a:pt x="4692650" y="2819400"/>
                </a:lnTo>
                <a:cubicBezTo>
                  <a:pt x="4688417" y="1879600"/>
                  <a:pt x="4684183" y="939800"/>
                  <a:pt x="467995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1F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33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95060" y="460798"/>
            <a:ext cx="3438720" cy="140160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ru-RU" sz="2400" dirty="0" smtClean="0">
                <a:solidFill>
                  <a:schemeClr val="bg1"/>
                </a:solidFill>
              </a:rPr>
              <a:t>Презентация экономического и инвестиционного потенциала </a:t>
            </a:r>
          </a:p>
          <a:p>
            <a:pPr algn="ctr">
              <a:lnSpc>
                <a:spcPct val="70000"/>
              </a:lnSpc>
            </a:pPr>
            <a:r>
              <a:rPr lang="ru-RU" sz="2400" dirty="0" smtClean="0">
                <a:solidFill>
                  <a:schemeClr val="bg1"/>
                </a:solidFill>
              </a:rPr>
              <a:t>Хабаровского края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322272"/>
            <a:ext cx="952204" cy="11703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Полилиния 8"/>
          <p:cNvSpPr>
            <a:spLocks/>
          </p:cNvSpPr>
          <p:nvPr/>
        </p:nvSpPr>
        <p:spPr>
          <a:xfrm rot="10800000">
            <a:off x="4887120" y="4294409"/>
            <a:ext cx="4256640" cy="2563200"/>
          </a:xfrm>
          <a:custGeom>
            <a:avLst/>
            <a:gdLst>
              <a:gd name="connsiteX0" fmla="*/ 0 w 4692650"/>
              <a:gd name="connsiteY0" fmla="*/ 0 h 2825750"/>
              <a:gd name="connsiteX1" fmla="*/ 1619250 w 4692650"/>
              <a:gd name="connsiteY1" fmla="*/ 2825750 h 2825750"/>
              <a:gd name="connsiteX2" fmla="*/ 4692650 w 4692650"/>
              <a:gd name="connsiteY2" fmla="*/ 2819400 h 2825750"/>
              <a:gd name="connsiteX3" fmla="*/ 4679950 w 4692650"/>
              <a:gd name="connsiteY3" fmla="*/ 0 h 2825750"/>
              <a:gd name="connsiteX4" fmla="*/ 0 w 4692650"/>
              <a:gd name="connsiteY4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2650" h="2825750">
                <a:moveTo>
                  <a:pt x="0" y="0"/>
                </a:moveTo>
                <a:lnTo>
                  <a:pt x="1619250" y="2825750"/>
                </a:lnTo>
                <a:lnTo>
                  <a:pt x="4692650" y="2819400"/>
                </a:lnTo>
                <a:cubicBezTo>
                  <a:pt x="4688417" y="1879600"/>
                  <a:pt x="4684183" y="939800"/>
                  <a:pt x="467995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1F355E"/>
          </a:solidFill>
          <a:ln>
            <a:noFill/>
          </a:ln>
          <a:scene3d>
            <a:camera prst="orthographicFront">
              <a:rot lat="0" lon="105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33" dirty="0"/>
          </a:p>
        </p:txBody>
      </p:sp>
      <p:sp>
        <p:nvSpPr>
          <p:cNvPr id="8" name="TextBox 7"/>
          <p:cNvSpPr txBox="1"/>
          <p:nvPr/>
        </p:nvSpPr>
        <p:spPr>
          <a:xfrm>
            <a:off x="5350150" y="5850329"/>
            <a:ext cx="3883630" cy="792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Первый заместитель Председателя Правительства Хабаровского края по вопросам инвестиций и приоритетных проектов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5274" y="4816570"/>
            <a:ext cx="4058292" cy="626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Чайка</a:t>
            </a:r>
          </a:p>
          <a:p>
            <a:pPr algn="ctr">
              <a:lnSpc>
                <a:spcPct val="7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Юрий Афанасьевич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9420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640"/>
            <a:ext cx="9143999" cy="79451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47040" y="147613"/>
            <a:ext cx="6997567" cy="554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4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Агропромышленный комплекс</a:t>
            </a:r>
            <a:endParaRPr lang="ru-RU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9258561"/>
              </p:ext>
            </p:extLst>
          </p:nvPr>
        </p:nvGraphicFramePr>
        <p:xfrm>
          <a:off x="3191646" y="702444"/>
          <a:ext cx="1380348" cy="1150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4571994" y="879160"/>
            <a:ext cx="4478002" cy="779311"/>
            <a:chOff x="4571999" y="904634"/>
            <a:chExt cx="4478002" cy="779311"/>
          </a:xfrm>
        </p:grpSpPr>
        <p:sp>
          <p:nvSpPr>
            <p:cNvPr id="16" name="Пятиугольник 15"/>
            <p:cNvSpPr/>
            <p:nvPr/>
          </p:nvSpPr>
          <p:spPr>
            <a:xfrm>
              <a:off x="4571999" y="904634"/>
              <a:ext cx="1488260" cy="779311"/>
            </a:xfrm>
            <a:prstGeom prst="homePlate">
              <a:avLst>
                <a:gd name="adj" fmla="val 22070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60000"/>
                </a:lnSpc>
              </a:pPr>
              <a:r>
                <a:rPr lang="ru-RU" sz="1200" dirty="0" smtClean="0">
                  <a:solidFill>
                    <a:schemeClr val="tx1"/>
                  </a:solidFill>
                </a:rPr>
                <a:t>Объем ВРП в 2016г. млрд. руб.</a:t>
              </a:r>
            </a:p>
            <a:p>
              <a:pPr algn="ctr">
                <a:lnSpc>
                  <a:spcPct val="60000"/>
                </a:lnSpc>
              </a:pPr>
              <a:endParaRPr lang="ru-RU" sz="12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15,5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Нашивка 16"/>
            <p:cNvSpPr/>
            <p:nvPr/>
          </p:nvSpPr>
          <p:spPr>
            <a:xfrm>
              <a:off x="5951564" y="913934"/>
              <a:ext cx="1449623" cy="763923"/>
            </a:xfrm>
            <a:prstGeom prst="chevron">
              <a:avLst>
                <a:gd name="adj" fmla="val 24065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60000"/>
                </a:lnSpc>
              </a:pPr>
              <a:r>
                <a:rPr lang="ru-RU" sz="1200" dirty="0" smtClean="0">
                  <a:solidFill>
                    <a:schemeClr val="tx1"/>
                  </a:solidFill>
                </a:rPr>
                <a:t>Доля налоговых платежей, %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0,2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Нашивка 17"/>
            <p:cNvSpPr/>
            <p:nvPr/>
          </p:nvSpPr>
          <p:spPr>
            <a:xfrm>
              <a:off x="7288040" y="908413"/>
              <a:ext cx="1761961" cy="763923"/>
            </a:xfrm>
            <a:prstGeom prst="chevron">
              <a:avLst>
                <a:gd name="adj" fmla="val 24065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60000"/>
                </a:lnSpc>
              </a:pPr>
              <a:r>
                <a:rPr lang="ru-RU" sz="1200" dirty="0" smtClean="0">
                  <a:solidFill>
                    <a:schemeClr val="tx1"/>
                  </a:solidFill>
                </a:rPr>
                <a:t>Инвестиции в основной капитал млрд. руб. в 2016г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0,7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069221" y="907107"/>
            <a:ext cx="580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2,4%</a:t>
            </a:r>
            <a:endParaRPr lang="ru-RU" sz="12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422211" y="5187636"/>
            <a:ext cx="5627786" cy="156307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2000" b="1" u="sng" dirty="0" smtClean="0">
                <a:solidFill>
                  <a:schemeClr val="bg1"/>
                </a:solidFill>
              </a:rPr>
              <a:t>Инвестиционное сотрудничество</a:t>
            </a:r>
            <a:endParaRPr lang="en-US" sz="2000" b="1" u="sng" dirty="0" smtClean="0">
              <a:solidFill>
                <a:schemeClr val="bg1"/>
              </a:solidFill>
            </a:endParaRPr>
          </a:p>
          <a:p>
            <a:pPr algn="ctr">
              <a:lnSpc>
                <a:spcPct val="70000"/>
              </a:lnSpc>
            </a:pPr>
            <a:endParaRPr lang="ru-RU" sz="1600" b="1" dirty="0" smtClean="0">
              <a:solidFill>
                <a:schemeClr val="bg1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schemeClr val="bg1"/>
                </a:solidFill>
              </a:rPr>
              <a:t>18</a:t>
            </a:r>
            <a:r>
              <a:rPr lang="ru-RU" sz="1400" b="1" dirty="0" smtClean="0">
                <a:solidFill>
                  <a:schemeClr val="bg1"/>
                </a:solidFill>
              </a:rPr>
              <a:t> проектов</a:t>
            </a:r>
          </a:p>
          <a:p>
            <a:pPr algn="ctr">
              <a:lnSpc>
                <a:spcPct val="7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Инвестиционная емкость – 13,5 млрд. руб.  </a:t>
            </a:r>
          </a:p>
          <a:p>
            <a:pPr>
              <a:lnSpc>
                <a:spcPct val="7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5(реализуемых)  инвестиционная потребность – </a:t>
            </a:r>
            <a:r>
              <a:rPr lang="ru-RU" sz="1400" b="1" dirty="0">
                <a:solidFill>
                  <a:schemeClr val="bg1"/>
                </a:solidFill>
              </a:rPr>
              <a:t>4,9 млрд. руб. </a:t>
            </a:r>
            <a:endParaRPr lang="ru-RU" sz="1400" b="1" dirty="0" smtClean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13 (новых) </a:t>
            </a:r>
            <a:r>
              <a:rPr lang="ru-RU" sz="1400" b="1" dirty="0">
                <a:solidFill>
                  <a:schemeClr val="bg1"/>
                </a:solidFill>
              </a:rPr>
              <a:t>инвестиционная потребность </a:t>
            </a:r>
            <a:r>
              <a:rPr lang="ru-RU" sz="1400" b="1" dirty="0" smtClean="0">
                <a:solidFill>
                  <a:schemeClr val="bg1"/>
                </a:solidFill>
              </a:rPr>
              <a:t>– 6,5 млрд. руб.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82" y="942126"/>
            <a:ext cx="2926782" cy="1696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82" y="2858701"/>
            <a:ext cx="2926782" cy="1886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82" y="4895871"/>
            <a:ext cx="2926782" cy="1825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191646" y="1790593"/>
            <a:ext cx="5952354" cy="317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Коэффициент </a:t>
            </a:r>
            <a:r>
              <a:rPr lang="ru-RU" sz="1400" b="1" dirty="0" err="1" smtClean="0">
                <a:solidFill>
                  <a:schemeClr val="tx1"/>
                </a:solidFill>
              </a:rPr>
              <a:t>самообеспечения</a:t>
            </a:r>
            <a:r>
              <a:rPr lang="ru-RU" sz="1400" b="1" dirty="0" smtClean="0">
                <a:solidFill>
                  <a:schemeClr val="tx1"/>
                </a:solidFill>
              </a:rPr>
              <a:t> Хабаровского края в разрезе групп продуктов питания</a:t>
            </a:r>
            <a:endParaRPr lang="ru-RU" sz="1400" b="1" dirty="0">
              <a:solidFill>
                <a:schemeClr val="tx1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2895286" y="2299818"/>
            <a:ext cx="5391535" cy="2367149"/>
            <a:chOff x="3100264" y="2107932"/>
            <a:chExt cx="5625041" cy="2645899"/>
          </a:xfrm>
        </p:grpSpPr>
        <p:graphicFrame>
          <p:nvGraphicFramePr>
            <p:cNvPr id="19" name="Диаграмма 18"/>
            <p:cNvGraphicFramePr/>
            <p:nvPr>
              <p:extLst>
                <p:ext uri="{D42A27DB-BD31-4B8C-83A1-F6EECF244321}">
                  <p14:modId xmlns:p14="http://schemas.microsoft.com/office/powerpoint/2010/main" val="1676708134"/>
                </p:ext>
              </p:extLst>
            </p:nvPr>
          </p:nvGraphicFramePr>
          <p:xfrm>
            <a:off x="3674183" y="2107932"/>
            <a:ext cx="5051122" cy="26458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pSp>
          <p:nvGrpSpPr>
            <p:cNvPr id="11" name="Группа 10"/>
            <p:cNvGrpSpPr/>
            <p:nvPr/>
          </p:nvGrpSpPr>
          <p:grpSpPr>
            <a:xfrm>
              <a:off x="3100264" y="2307454"/>
              <a:ext cx="2190825" cy="2351376"/>
              <a:chOff x="2864259" y="2314638"/>
              <a:chExt cx="2190825" cy="2351376"/>
            </a:xfrm>
          </p:grpSpPr>
          <p:sp>
            <p:nvSpPr>
              <p:cNvPr id="10" name="Прямоугольник 9"/>
              <p:cNvSpPr/>
              <p:nvPr/>
            </p:nvSpPr>
            <p:spPr>
              <a:xfrm>
                <a:off x="3219435" y="2314638"/>
                <a:ext cx="1477048" cy="3674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b="1" dirty="0" smtClean="0">
                    <a:solidFill>
                      <a:schemeClr val="tx1"/>
                    </a:solidFill>
                  </a:rPr>
                  <a:t>Картофель</a:t>
                </a:r>
                <a:endParaRPr lang="ru-RU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2987861" y="2682136"/>
                <a:ext cx="2035001" cy="3674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70000"/>
                  </a:lnSpc>
                </a:pPr>
                <a:r>
                  <a:rPr lang="ru-RU" sz="1400" b="1" dirty="0" smtClean="0">
                    <a:solidFill>
                      <a:schemeClr val="tx1"/>
                    </a:solidFill>
                  </a:rPr>
                  <a:t>Яйца и яйцепродукты</a:t>
                </a:r>
                <a:endParaRPr lang="ru-RU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2864259" y="3105217"/>
                <a:ext cx="2187401" cy="3674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70000"/>
                  </a:lnSpc>
                </a:pPr>
                <a:r>
                  <a:rPr lang="ru-RU" sz="1400" b="1" dirty="0" smtClean="0">
                    <a:solidFill>
                      <a:schemeClr val="tx1"/>
                    </a:solidFill>
                  </a:rPr>
                  <a:t>Овощи и бахчевые культуры</a:t>
                </a:r>
                <a:endParaRPr lang="ru-RU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2955641" y="3479399"/>
                <a:ext cx="1943619" cy="3674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70000"/>
                  </a:lnSpc>
                </a:pPr>
                <a:r>
                  <a:rPr lang="ru-RU" sz="1400" b="1" dirty="0" smtClean="0">
                    <a:solidFill>
                      <a:schemeClr val="tx1"/>
                    </a:solidFill>
                  </a:rPr>
                  <a:t>Мясо и мясопродукты</a:t>
                </a:r>
                <a:endParaRPr lang="ru-RU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2955641" y="3846897"/>
                <a:ext cx="2099443" cy="3674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70000"/>
                  </a:lnSpc>
                </a:pPr>
                <a:r>
                  <a:rPr lang="ru-RU" sz="1400" b="1" dirty="0" smtClean="0">
                    <a:solidFill>
                      <a:schemeClr val="tx1"/>
                    </a:solidFill>
                  </a:rPr>
                  <a:t>Молоко и молокопродукты</a:t>
                </a:r>
                <a:endParaRPr lang="ru-RU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3200701" y="4298516"/>
                <a:ext cx="1477048" cy="3674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b="1" dirty="0" smtClean="0">
                    <a:solidFill>
                      <a:schemeClr val="tx1"/>
                    </a:solidFill>
                  </a:rPr>
                  <a:t>Фрукты</a:t>
                </a:r>
                <a:endParaRPr lang="ru-RU" sz="1400" b="1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3" name="Прямоугольник 12"/>
          <p:cNvSpPr/>
          <p:nvPr/>
        </p:nvSpPr>
        <p:spPr>
          <a:xfrm>
            <a:off x="6096303" y="3525549"/>
            <a:ext cx="1660555" cy="328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solidFill>
                  <a:schemeClr val="tx1"/>
                </a:solidFill>
              </a:rPr>
              <a:t>- 98,2 </a:t>
            </a:r>
            <a:r>
              <a:rPr lang="ru-RU" sz="1400" b="1" dirty="0" err="1" smtClean="0">
                <a:solidFill>
                  <a:schemeClr val="tx1"/>
                </a:solidFill>
              </a:rPr>
              <a:t>тыс.т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656718" y="3163999"/>
            <a:ext cx="1857722" cy="328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solidFill>
                  <a:schemeClr val="tx1"/>
                </a:solidFill>
              </a:rPr>
              <a:t>- 162,9 </a:t>
            </a:r>
            <a:r>
              <a:rPr lang="ru-RU" sz="1400" b="1" dirty="0" err="1" smtClean="0">
                <a:solidFill>
                  <a:schemeClr val="tx1"/>
                </a:solidFill>
              </a:rPr>
              <a:t>тыс.т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971734" y="3854180"/>
            <a:ext cx="1644242" cy="328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solidFill>
                  <a:schemeClr val="tx1"/>
                </a:solidFill>
              </a:rPr>
              <a:t>- 258 </a:t>
            </a:r>
            <a:r>
              <a:rPr lang="ru-RU" sz="1400" b="1" dirty="0" err="1" smtClean="0">
                <a:solidFill>
                  <a:schemeClr val="tx1"/>
                </a:solidFill>
              </a:rPr>
              <a:t>тыс.т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814957" y="4251156"/>
            <a:ext cx="1683522" cy="328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solidFill>
                  <a:schemeClr val="tx1"/>
                </a:solidFill>
              </a:rPr>
              <a:t>- 98,8 </a:t>
            </a:r>
            <a:r>
              <a:rPr lang="ru-RU" sz="1400" b="1" dirty="0" err="1" smtClean="0">
                <a:solidFill>
                  <a:schemeClr val="tx1"/>
                </a:solidFill>
              </a:rPr>
              <a:t>тыс.т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615976" y="2438970"/>
            <a:ext cx="1857722" cy="328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solidFill>
                  <a:schemeClr val="tx1"/>
                </a:solidFill>
              </a:rPr>
              <a:t>- 186,4 </a:t>
            </a:r>
            <a:r>
              <a:rPr lang="ru-RU" sz="1400" b="1" dirty="0" err="1" smtClean="0">
                <a:solidFill>
                  <a:schemeClr val="tx1"/>
                </a:solidFill>
              </a:rPr>
              <a:t>тыс.т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240154" y="2808650"/>
            <a:ext cx="1857722" cy="328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solidFill>
                  <a:schemeClr val="tx1"/>
                </a:solidFill>
              </a:rPr>
              <a:t>- 315,1 </a:t>
            </a:r>
            <a:r>
              <a:rPr lang="ru-RU" sz="1400" b="1" dirty="0" err="1" smtClean="0">
                <a:solidFill>
                  <a:schemeClr val="tx1"/>
                </a:solidFill>
              </a:rPr>
              <a:t>тыс.т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91645" y="4760264"/>
            <a:ext cx="5952354" cy="315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Общий объем потребления продуктов питания – </a:t>
            </a:r>
            <a:r>
              <a:rPr lang="ru-RU" sz="1600" b="1" dirty="0" smtClean="0">
                <a:solidFill>
                  <a:srgbClr val="FF0000"/>
                </a:solidFill>
              </a:rPr>
              <a:t>151,2 млрд. руб.</a:t>
            </a:r>
            <a:endParaRPr lang="ru-RU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42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"/>
            <a:ext cx="9143999" cy="79451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87203" y="114723"/>
            <a:ext cx="6997567" cy="554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4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Транспортная отрасль Хабаровского края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30" name="Picture 6" descr="Картинки по запросу морские порты хабаровский край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19" y="2582696"/>
            <a:ext cx="2381530" cy="1335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8" name="Диаграмма 4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4035497"/>
              </p:ext>
            </p:extLst>
          </p:nvPr>
        </p:nvGraphicFramePr>
        <p:xfrm>
          <a:off x="3223025" y="717337"/>
          <a:ext cx="1252498" cy="1075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50" name="Picture 2" descr="Картинки по запросу автомобильные дороги хабаровского края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530" y="5216454"/>
            <a:ext cx="2381530" cy="153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19" y="891144"/>
            <a:ext cx="2381530" cy="1581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Похожее изображение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417" y="4004737"/>
            <a:ext cx="2369643" cy="1125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па 29"/>
          <p:cNvGrpSpPr/>
          <p:nvPr/>
        </p:nvGrpSpPr>
        <p:grpSpPr>
          <a:xfrm>
            <a:off x="4555975" y="913608"/>
            <a:ext cx="4478002" cy="779311"/>
            <a:chOff x="4571999" y="904634"/>
            <a:chExt cx="4478002" cy="779311"/>
          </a:xfrm>
        </p:grpSpPr>
        <p:sp>
          <p:nvSpPr>
            <p:cNvPr id="32" name="Пятиугольник 31"/>
            <p:cNvSpPr/>
            <p:nvPr/>
          </p:nvSpPr>
          <p:spPr>
            <a:xfrm>
              <a:off x="4571999" y="904634"/>
              <a:ext cx="1488260" cy="779311"/>
            </a:xfrm>
            <a:prstGeom prst="homePlate">
              <a:avLst>
                <a:gd name="adj" fmla="val 22070"/>
              </a:avLst>
            </a:prstGeom>
            <a:noFill/>
            <a:ln>
              <a:solidFill>
                <a:srgbClr val="00A4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60000"/>
                </a:lnSpc>
              </a:pPr>
              <a:r>
                <a:rPr lang="ru-RU" sz="1200" dirty="0" smtClean="0">
                  <a:solidFill>
                    <a:schemeClr val="tx1"/>
                  </a:solidFill>
                </a:rPr>
                <a:t>Объем ВРП в 2016г. млрд. руб.</a:t>
              </a:r>
            </a:p>
            <a:p>
              <a:pPr algn="ctr">
                <a:lnSpc>
                  <a:spcPct val="60000"/>
                </a:lnSpc>
              </a:pPr>
              <a:endParaRPr lang="ru-RU" sz="12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189,9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  <p:sp>
          <p:nvSpPr>
            <p:cNvPr id="33" name="Нашивка 32"/>
            <p:cNvSpPr/>
            <p:nvPr/>
          </p:nvSpPr>
          <p:spPr>
            <a:xfrm>
              <a:off x="5951564" y="913934"/>
              <a:ext cx="1449623" cy="763923"/>
            </a:xfrm>
            <a:prstGeom prst="chevron">
              <a:avLst>
                <a:gd name="adj" fmla="val 24065"/>
              </a:avLst>
            </a:prstGeom>
            <a:noFill/>
            <a:ln>
              <a:solidFill>
                <a:srgbClr val="00A4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60000"/>
                </a:lnSpc>
              </a:pPr>
              <a:r>
                <a:rPr lang="ru-RU" sz="1200" dirty="0" smtClean="0">
                  <a:solidFill>
                    <a:schemeClr val="tx1"/>
                  </a:solidFill>
                </a:rPr>
                <a:t>Доля налоговых платежей, %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15,6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  <p:sp>
          <p:nvSpPr>
            <p:cNvPr id="34" name="Нашивка 33"/>
            <p:cNvSpPr/>
            <p:nvPr/>
          </p:nvSpPr>
          <p:spPr>
            <a:xfrm>
              <a:off x="7288040" y="908413"/>
              <a:ext cx="1761961" cy="763923"/>
            </a:xfrm>
            <a:prstGeom prst="chevron">
              <a:avLst>
                <a:gd name="adj" fmla="val 24065"/>
              </a:avLst>
            </a:prstGeom>
            <a:noFill/>
            <a:ln>
              <a:solidFill>
                <a:srgbClr val="00A4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60000"/>
                </a:lnSpc>
              </a:pPr>
              <a:r>
                <a:rPr lang="ru-RU" sz="1200" dirty="0" smtClean="0">
                  <a:solidFill>
                    <a:schemeClr val="tx1"/>
                  </a:solidFill>
                </a:rPr>
                <a:t>Инвестиции в основной капитал млрд. руб. в 2016г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51,3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966430" y="1095355"/>
            <a:ext cx="574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29,3%</a:t>
            </a:r>
            <a:endParaRPr lang="ru-RU" sz="1200" b="1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262838"/>
              </p:ext>
            </p:extLst>
          </p:nvPr>
        </p:nvGraphicFramePr>
        <p:xfrm>
          <a:off x="3358836" y="1979080"/>
          <a:ext cx="5675141" cy="2720340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3756292"/>
                <a:gridCol w="191884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Транспортные узлы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0A4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Объем грузооборота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0A47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12 аэропортов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2,4 млн. т-км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5 морских портов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42,3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млн. тонн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10 819,8 км протяженность автомобильных дорог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830,6 млн. т-км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2050 км протяженность ж/д путей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102,5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млрд. т-км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dirty="0" smtClean="0"/>
                        <a:t>1784 км протяженность внутренних                </a:t>
                      </a:r>
                    </a:p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dirty="0" smtClean="0"/>
                        <a:t>водных судоходных путей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68,2 млрд. т-км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7" name="Прямоугольник 36"/>
          <p:cNvSpPr/>
          <p:nvPr/>
        </p:nvSpPr>
        <p:spPr>
          <a:xfrm>
            <a:off x="3358836" y="5130318"/>
            <a:ext cx="5691161" cy="1620392"/>
          </a:xfrm>
          <a:prstGeom prst="rect">
            <a:avLst/>
          </a:prstGeom>
          <a:solidFill>
            <a:srgbClr val="00A47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2000" b="1" u="sng" dirty="0" smtClean="0">
                <a:solidFill>
                  <a:schemeClr val="bg1"/>
                </a:solidFill>
              </a:rPr>
              <a:t>Инвестиционное сотрудничество</a:t>
            </a:r>
            <a:endParaRPr lang="en-US" sz="2000" b="1" u="sng" dirty="0" smtClean="0">
              <a:solidFill>
                <a:schemeClr val="bg1"/>
              </a:solidFill>
            </a:endParaRPr>
          </a:p>
          <a:p>
            <a:pPr algn="ctr">
              <a:lnSpc>
                <a:spcPct val="70000"/>
              </a:lnSpc>
            </a:pPr>
            <a:endParaRPr lang="ru-RU" sz="1600" b="1" dirty="0" smtClean="0">
              <a:solidFill>
                <a:schemeClr val="bg1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9 проектов</a:t>
            </a:r>
          </a:p>
          <a:p>
            <a:pPr algn="ctr">
              <a:lnSpc>
                <a:spcPct val="7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Инвестиционная емкость – 46 млрд. руб.  </a:t>
            </a:r>
          </a:p>
          <a:p>
            <a:pPr>
              <a:lnSpc>
                <a:spcPct val="7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1 (реализуемый)  инвестиционная потребность </a:t>
            </a:r>
            <a:r>
              <a:rPr lang="ru-RU" sz="1400" b="1" dirty="0">
                <a:solidFill>
                  <a:schemeClr val="bg1"/>
                </a:solidFill>
              </a:rPr>
              <a:t>– 21 млрд. руб. </a:t>
            </a:r>
          </a:p>
          <a:p>
            <a:pPr>
              <a:lnSpc>
                <a:spcPct val="7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6 (новых) </a:t>
            </a:r>
            <a:r>
              <a:rPr lang="ru-RU" sz="1400" b="1" dirty="0">
                <a:solidFill>
                  <a:schemeClr val="bg1"/>
                </a:solidFill>
              </a:rPr>
              <a:t>инвестиционная потребность </a:t>
            </a:r>
            <a:r>
              <a:rPr lang="ru-RU" sz="1400" b="1" dirty="0" smtClean="0">
                <a:solidFill>
                  <a:schemeClr val="bg1"/>
                </a:solidFill>
              </a:rPr>
              <a:t>- 18 млрд. руб.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99246" y="1548182"/>
            <a:ext cx="1141874" cy="50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31,3% ДФО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95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"/>
            <a:ext cx="9143999" cy="794513"/>
          </a:xfrm>
          <a:prstGeom prst="rect">
            <a:avLst/>
          </a:prstGeom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2146433" y="147379"/>
            <a:ext cx="6997567" cy="554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4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Территории с особыми режимами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7"/>
          <p:cNvGrpSpPr/>
          <p:nvPr/>
        </p:nvGrpSpPr>
        <p:grpSpPr>
          <a:xfrm>
            <a:off x="5561276" y="993027"/>
            <a:ext cx="3466712" cy="5489733"/>
            <a:chOff x="7499" y="948751"/>
            <a:chExt cx="3466712" cy="5489733"/>
          </a:xfrm>
        </p:grpSpPr>
        <p:pic>
          <p:nvPicPr>
            <p:cNvPr id="94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CFFF7"/>
                </a:clrFrom>
                <a:clrTo>
                  <a:srgbClr val="FCFFF7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9" y="948751"/>
              <a:ext cx="3466712" cy="548973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Овал 94"/>
            <p:cNvSpPr/>
            <p:nvPr/>
          </p:nvSpPr>
          <p:spPr>
            <a:xfrm>
              <a:off x="948779" y="5392761"/>
              <a:ext cx="289470" cy="383155"/>
            </a:xfrm>
            <a:prstGeom prst="ellipse">
              <a:avLst/>
            </a:prstGeom>
            <a:noFill/>
            <a:ln w="28575">
              <a:solidFill>
                <a:srgbClr val="098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                 </a:t>
              </a:r>
              <a:endParaRPr lang="ru-RU" dirty="0"/>
            </a:p>
          </p:txBody>
        </p:sp>
        <p:sp>
          <p:nvSpPr>
            <p:cNvPr id="155" name="Овал 154"/>
            <p:cNvSpPr/>
            <p:nvPr/>
          </p:nvSpPr>
          <p:spPr>
            <a:xfrm rot="979960">
              <a:off x="1454932" y="4678266"/>
              <a:ext cx="289470" cy="550839"/>
            </a:xfrm>
            <a:prstGeom prst="ellipse">
              <a:avLst/>
            </a:prstGeom>
            <a:noFill/>
            <a:ln w="28575">
              <a:solidFill>
                <a:srgbClr val="098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                 </a:t>
              </a:r>
              <a:endParaRPr lang="ru-RU" dirty="0"/>
            </a:p>
          </p:txBody>
        </p:sp>
        <p:sp>
          <p:nvSpPr>
            <p:cNvPr id="156" name="Прямоугольник 155"/>
            <p:cNvSpPr/>
            <p:nvPr/>
          </p:nvSpPr>
          <p:spPr>
            <a:xfrm>
              <a:off x="227908" y="4244003"/>
              <a:ext cx="1411027" cy="276999"/>
            </a:xfrm>
            <a:prstGeom prst="rect">
              <a:avLst/>
            </a:prstGeom>
            <a:solidFill>
              <a:srgbClr val="098DB8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</a:rPr>
                <a:t>"</a:t>
              </a:r>
              <a:r>
                <a:rPr lang="ru-RU" sz="1200" b="1" dirty="0">
                  <a:solidFill>
                    <a:schemeClr val="bg1"/>
                  </a:solidFill>
                </a:rPr>
                <a:t>КОМСОМОЛЬСК"</a:t>
              </a:r>
            </a:p>
          </p:txBody>
        </p:sp>
        <p:sp>
          <p:nvSpPr>
            <p:cNvPr id="157" name="Прямоугольник 156"/>
            <p:cNvSpPr/>
            <p:nvPr/>
          </p:nvSpPr>
          <p:spPr>
            <a:xfrm>
              <a:off x="249633" y="5791896"/>
              <a:ext cx="1113830" cy="276999"/>
            </a:xfrm>
            <a:prstGeom prst="rect">
              <a:avLst/>
            </a:prstGeom>
            <a:solidFill>
              <a:srgbClr val="098DB8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"ХАБАРОВСК"</a:t>
              </a:r>
            </a:p>
          </p:txBody>
        </p:sp>
        <p:sp>
          <p:nvSpPr>
            <p:cNvPr id="16" name="Овал 15"/>
            <p:cNvSpPr/>
            <p:nvPr/>
          </p:nvSpPr>
          <p:spPr>
            <a:xfrm rot="20490804">
              <a:off x="2338852" y="3897014"/>
              <a:ext cx="289470" cy="550839"/>
            </a:xfrm>
            <a:prstGeom prst="ellipse">
              <a:avLst/>
            </a:prstGeom>
            <a:noFill/>
            <a:ln w="28575">
              <a:solidFill>
                <a:srgbClr val="098DB8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accent6">
                      <a:lumMod val="75000"/>
                    </a:schemeClr>
                  </a:solidFill>
                </a:rPr>
                <a:t>                 </a:t>
              </a:r>
              <a:endParaRPr lang="ru-RU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010390" y="3557556"/>
              <a:ext cx="1235916" cy="276999"/>
            </a:xfrm>
            <a:prstGeom prst="rect">
              <a:avLst/>
            </a:prstGeom>
            <a:solidFill>
              <a:srgbClr val="098DB8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«НИКОЛАЕВСК"</a:t>
              </a:r>
            </a:p>
          </p:txBody>
        </p:sp>
        <p:sp>
          <p:nvSpPr>
            <p:cNvPr id="19" name="Овал 18"/>
            <p:cNvSpPr/>
            <p:nvPr/>
          </p:nvSpPr>
          <p:spPr>
            <a:xfrm rot="21123241">
              <a:off x="2117943" y="4944622"/>
              <a:ext cx="324871" cy="536551"/>
            </a:xfrm>
            <a:prstGeom prst="ellipse">
              <a:avLst/>
            </a:prstGeom>
            <a:noFill/>
            <a:ln w="28575">
              <a:solidFill>
                <a:srgbClr val="2E58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                 </a:t>
              </a:r>
              <a:endParaRPr lang="ru-RU" dirty="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531107" y="5584338"/>
              <a:ext cx="1455764" cy="276999"/>
            </a:xfrm>
            <a:prstGeom prst="rect">
              <a:avLst/>
            </a:prstGeom>
            <a:solidFill>
              <a:srgbClr val="2E588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</a:rPr>
                <a:t>СВОБОДНЫЙ ПОРТ</a:t>
              </a:r>
              <a:endParaRPr lang="ru-RU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Группа 8"/>
          <p:cNvGrpSpPr/>
          <p:nvPr/>
        </p:nvGrpSpPr>
        <p:grpSpPr>
          <a:xfrm>
            <a:off x="67962" y="855392"/>
            <a:ext cx="5360026" cy="1477882"/>
            <a:chOff x="3705914" y="1027856"/>
            <a:chExt cx="5360026" cy="1477882"/>
          </a:xfrm>
        </p:grpSpPr>
        <p:sp>
          <p:nvSpPr>
            <p:cNvPr id="12" name="TextBox 11"/>
            <p:cNvSpPr txBox="1"/>
            <p:nvPr/>
          </p:nvSpPr>
          <p:spPr>
            <a:xfrm>
              <a:off x="3705914" y="1262268"/>
              <a:ext cx="5055027" cy="925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ru-RU" sz="1400" dirty="0" smtClean="0">
                  <a:solidFill>
                    <a:srgbClr val="098DB8"/>
                  </a:solidFill>
                </a:rPr>
                <a:t>Площадь в границах –</a:t>
              </a:r>
              <a:r>
                <a:rPr lang="ru-RU" sz="1400" b="1" dirty="0" smtClean="0">
                  <a:solidFill>
                    <a:srgbClr val="098DB8"/>
                  </a:solidFill>
                </a:rPr>
                <a:t> 8,2 тыс. га</a:t>
              </a:r>
            </a:p>
            <a:p>
              <a:pPr>
                <a:lnSpc>
                  <a:spcPts val="1300"/>
                </a:lnSpc>
              </a:pPr>
              <a:r>
                <a:rPr lang="ru-RU" sz="1200" b="1" u="sng" dirty="0" smtClean="0">
                  <a:solidFill>
                    <a:srgbClr val="098DB8"/>
                  </a:solidFill>
                </a:rPr>
                <a:t>Площадка «Парус»</a:t>
              </a:r>
              <a:r>
                <a:rPr lang="ru-RU" sz="1200" u="sng" dirty="0" smtClean="0">
                  <a:solidFill>
                    <a:srgbClr val="098DB8"/>
                  </a:solidFill>
                </a:rPr>
                <a:t> </a:t>
              </a:r>
              <a:r>
                <a:rPr lang="ru-RU" sz="1200" dirty="0" smtClean="0">
                  <a:solidFill>
                    <a:srgbClr val="098DB8"/>
                  </a:solidFill>
                </a:rPr>
                <a:t>(59,4 га) </a:t>
              </a:r>
              <a:r>
                <a:rPr lang="ru-RU" sz="1200" b="1" dirty="0" smtClean="0">
                  <a:solidFill>
                    <a:srgbClr val="098DB8"/>
                  </a:solidFill>
                </a:rPr>
                <a:t>–  </a:t>
              </a:r>
              <a:r>
                <a:rPr lang="ru-RU" sz="1200" dirty="0" smtClean="0">
                  <a:solidFill>
                    <a:srgbClr val="098DB8"/>
                  </a:solidFill>
                </a:rPr>
                <a:t>индустриальный парк для размещения производств авиа и судостроения</a:t>
              </a:r>
              <a:endParaRPr lang="ru-RU" sz="1200" b="1" dirty="0" smtClean="0">
                <a:solidFill>
                  <a:srgbClr val="098DB8"/>
                </a:solidFill>
              </a:endParaRPr>
            </a:p>
            <a:p>
              <a:pPr>
                <a:lnSpc>
                  <a:spcPts val="1300"/>
                </a:lnSpc>
              </a:pPr>
              <a:r>
                <a:rPr lang="ru-RU" sz="1200" b="1" u="sng" dirty="0" smtClean="0">
                  <a:solidFill>
                    <a:srgbClr val="098DB8"/>
                  </a:solidFill>
                </a:rPr>
                <a:t>Площадка «Амурск»</a:t>
              </a:r>
              <a:r>
                <a:rPr lang="ru-RU" sz="1200" b="1" dirty="0" smtClean="0">
                  <a:solidFill>
                    <a:srgbClr val="098DB8"/>
                  </a:solidFill>
                </a:rPr>
                <a:t> </a:t>
              </a:r>
              <a:r>
                <a:rPr lang="ru-RU" sz="1200" dirty="0" smtClean="0">
                  <a:solidFill>
                    <a:srgbClr val="098DB8"/>
                  </a:solidFill>
                </a:rPr>
                <a:t>(94,1 га) </a:t>
              </a:r>
              <a:r>
                <a:rPr lang="ru-RU" sz="1200" b="1" dirty="0">
                  <a:solidFill>
                    <a:srgbClr val="098DB8"/>
                  </a:solidFill>
                </a:rPr>
                <a:t>–  </a:t>
              </a:r>
              <a:r>
                <a:rPr lang="ru-RU" sz="1200" dirty="0" smtClean="0">
                  <a:solidFill>
                    <a:srgbClr val="098DB8"/>
                  </a:solidFill>
                </a:rPr>
                <a:t>глубокая переработка древесины</a:t>
              </a:r>
            </a:p>
            <a:p>
              <a:pPr>
                <a:lnSpc>
                  <a:spcPts val="1300"/>
                </a:lnSpc>
              </a:pPr>
              <a:r>
                <a:rPr lang="ru-RU" sz="1200" b="1" u="sng" dirty="0" smtClean="0">
                  <a:solidFill>
                    <a:srgbClr val="098DB8"/>
                  </a:solidFill>
                </a:rPr>
                <a:t>Площадка «</a:t>
              </a:r>
              <a:r>
                <a:rPr lang="ru-RU" sz="1200" b="1" u="sng" dirty="0" err="1" smtClean="0">
                  <a:solidFill>
                    <a:srgbClr val="098DB8"/>
                  </a:solidFill>
                </a:rPr>
                <a:t>Амурлитмаш</a:t>
              </a:r>
              <a:r>
                <a:rPr lang="ru-RU" sz="1200" b="1" u="sng" dirty="0" smtClean="0">
                  <a:solidFill>
                    <a:srgbClr val="098DB8"/>
                  </a:solidFill>
                </a:rPr>
                <a:t>» </a:t>
              </a:r>
              <a:r>
                <a:rPr lang="en-US" sz="1200" dirty="0" smtClean="0">
                  <a:solidFill>
                    <a:srgbClr val="098DB8"/>
                  </a:solidFill>
                </a:rPr>
                <a:t>(62,2</a:t>
              </a:r>
              <a:r>
                <a:rPr lang="ru-RU" sz="1200" dirty="0" smtClean="0">
                  <a:solidFill>
                    <a:srgbClr val="098DB8"/>
                  </a:solidFill>
                </a:rPr>
                <a:t> га) </a:t>
              </a:r>
              <a:r>
                <a:rPr lang="ru-RU" sz="1200" b="1" dirty="0" smtClean="0">
                  <a:solidFill>
                    <a:srgbClr val="098DB8"/>
                  </a:solidFill>
                </a:rPr>
                <a:t>–  </a:t>
              </a:r>
              <a:r>
                <a:rPr lang="ru-RU" sz="1200" dirty="0" smtClean="0">
                  <a:solidFill>
                    <a:srgbClr val="098DB8"/>
                  </a:solidFill>
                </a:rPr>
                <a:t>индустриальный парк</a:t>
              </a:r>
              <a:r>
                <a:rPr lang="ru-RU" sz="1200" b="1" dirty="0" smtClean="0">
                  <a:solidFill>
                    <a:srgbClr val="098DB8"/>
                  </a:solidFill>
                </a:rPr>
                <a:t> </a:t>
              </a:r>
              <a:endParaRPr lang="ru-RU" sz="1200" b="1" dirty="0">
                <a:solidFill>
                  <a:srgbClr val="098DB8"/>
                </a:solidFill>
              </a:endParaRP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3705914" y="1270032"/>
              <a:ext cx="5207526" cy="1232211"/>
            </a:xfrm>
            <a:prstGeom prst="rect">
              <a:avLst/>
            </a:prstGeom>
            <a:noFill/>
            <a:ln w="38100">
              <a:solidFill>
                <a:srgbClr val="098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с одним вырезанным углом 3"/>
            <p:cNvSpPr/>
            <p:nvPr/>
          </p:nvSpPr>
          <p:spPr>
            <a:xfrm>
              <a:off x="3705914" y="1027856"/>
              <a:ext cx="5207526" cy="242176"/>
            </a:xfrm>
            <a:prstGeom prst="snip1Rect">
              <a:avLst>
                <a:gd name="adj" fmla="val 37076"/>
              </a:avLst>
            </a:prstGeom>
            <a:solidFill>
              <a:srgbClr val="098DB8"/>
            </a:solidFill>
            <a:ln w="38100">
              <a:solidFill>
                <a:srgbClr val="098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/>
                <a:t>ТОР «КОМСОМОЛЬСК</a:t>
              </a:r>
              <a:r>
                <a:rPr lang="ru-RU" sz="1400" b="1" dirty="0" smtClean="0"/>
                <a:t>» </a:t>
              </a:r>
              <a:endParaRPr lang="ru-RU" sz="1400" b="1" dirty="0"/>
            </a:p>
          </p:txBody>
        </p:sp>
        <p:sp>
          <p:nvSpPr>
            <p:cNvPr id="6" name="Пятиугольник 5"/>
            <p:cNvSpPr/>
            <p:nvPr/>
          </p:nvSpPr>
          <p:spPr>
            <a:xfrm>
              <a:off x="3705914" y="2224114"/>
              <a:ext cx="1193540" cy="278129"/>
            </a:xfrm>
            <a:prstGeom prst="homePlate">
              <a:avLst/>
            </a:prstGeom>
            <a:solidFill>
              <a:srgbClr val="098DB8"/>
            </a:solidFill>
            <a:ln w="38100">
              <a:solidFill>
                <a:srgbClr val="098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/>
                <a:t>ЗАЯВЛЕНО</a:t>
              </a:r>
              <a:endParaRPr lang="ru-RU" sz="1400" b="1" dirty="0"/>
            </a:p>
          </p:txBody>
        </p:sp>
        <p:sp>
          <p:nvSpPr>
            <p:cNvPr id="7" name="Нашивка 6"/>
            <p:cNvSpPr/>
            <p:nvPr/>
          </p:nvSpPr>
          <p:spPr>
            <a:xfrm>
              <a:off x="4850026" y="2220618"/>
              <a:ext cx="1318999" cy="285120"/>
            </a:xfrm>
            <a:prstGeom prst="chevron">
              <a:avLst/>
            </a:prstGeom>
            <a:solidFill>
              <a:srgbClr val="098DB8"/>
            </a:solidFill>
            <a:ln w="38100">
              <a:solidFill>
                <a:srgbClr val="098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50" b="1" dirty="0" smtClean="0"/>
                <a:t>22 проектов</a:t>
              </a:r>
              <a:endParaRPr lang="ru-RU" sz="1050" b="1" dirty="0"/>
            </a:p>
          </p:txBody>
        </p:sp>
        <p:sp>
          <p:nvSpPr>
            <p:cNvPr id="25" name="Нашивка 24"/>
            <p:cNvSpPr/>
            <p:nvPr/>
          </p:nvSpPr>
          <p:spPr>
            <a:xfrm>
              <a:off x="6119694" y="2217124"/>
              <a:ext cx="1366956" cy="285120"/>
            </a:xfrm>
            <a:prstGeom prst="chevron">
              <a:avLst/>
            </a:prstGeom>
            <a:solidFill>
              <a:srgbClr val="098DB8"/>
            </a:solidFill>
            <a:ln w="38100">
              <a:solidFill>
                <a:srgbClr val="098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50" b="1" dirty="0" smtClean="0"/>
                <a:t>30,4 млрд. руб.</a:t>
              </a:r>
              <a:endParaRPr lang="ru-RU" sz="1050" b="1" dirty="0"/>
            </a:p>
          </p:txBody>
        </p:sp>
        <p:sp>
          <p:nvSpPr>
            <p:cNvPr id="26" name="Нашивка 25"/>
            <p:cNvSpPr/>
            <p:nvPr/>
          </p:nvSpPr>
          <p:spPr>
            <a:xfrm>
              <a:off x="7438693" y="2218078"/>
              <a:ext cx="1627247" cy="271318"/>
            </a:xfrm>
            <a:prstGeom prst="chevron">
              <a:avLst/>
            </a:prstGeom>
            <a:solidFill>
              <a:srgbClr val="098DB8"/>
            </a:solidFill>
            <a:ln w="38100">
              <a:solidFill>
                <a:srgbClr val="098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50" b="1" dirty="0" smtClean="0"/>
                <a:t>3965 раб. мест</a:t>
              </a:r>
              <a:endParaRPr lang="ru-RU" sz="1050" b="1" dirty="0"/>
            </a:p>
          </p:txBody>
        </p:sp>
      </p:grpSp>
      <p:grpSp>
        <p:nvGrpSpPr>
          <p:cNvPr id="8" name="Группа 13"/>
          <p:cNvGrpSpPr/>
          <p:nvPr/>
        </p:nvGrpSpPr>
        <p:grpSpPr>
          <a:xfrm>
            <a:off x="73231" y="2432970"/>
            <a:ext cx="5207526" cy="1796478"/>
            <a:chOff x="73231" y="2519470"/>
            <a:chExt cx="5207526" cy="1796478"/>
          </a:xfrm>
        </p:grpSpPr>
        <p:sp>
          <p:nvSpPr>
            <p:cNvPr id="31" name="TextBox 30"/>
            <p:cNvSpPr txBox="1"/>
            <p:nvPr/>
          </p:nvSpPr>
          <p:spPr>
            <a:xfrm>
              <a:off x="73231" y="2753882"/>
              <a:ext cx="5055027" cy="259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300"/>
                </a:lnSpc>
              </a:pPr>
              <a:endParaRPr lang="ru-RU" sz="1200" b="1" dirty="0">
                <a:solidFill>
                  <a:srgbClr val="098DB8"/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73231" y="2761645"/>
              <a:ext cx="5207526" cy="1554303"/>
            </a:xfrm>
            <a:prstGeom prst="rect">
              <a:avLst/>
            </a:prstGeom>
            <a:noFill/>
            <a:ln w="38100">
              <a:solidFill>
                <a:srgbClr val="098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ts val="1300"/>
                </a:lnSpc>
              </a:pPr>
              <a:r>
                <a:rPr lang="ru-RU" sz="1400" dirty="0">
                  <a:solidFill>
                    <a:srgbClr val="098DB8"/>
                  </a:solidFill>
                </a:rPr>
                <a:t>Площадь в границах –</a:t>
              </a:r>
              <a:r>
                <a:rPr lang="ru-RU" sz="1400" b="1" dirty="0">
                  <a:solidFill>
                    <a:srgbClr val="098DB8"/>
                  </a:solidFill>
                </a:rPr>
                <a:t> 13,6 тыс. га</a:t>
              </a:r>
            </a:p>
            <a:p>
              <a:pPr>
                <a:lnSpc>
                  <a:spcPts val="1300"/>
                </a:lnSpc>
              </a:pPr>
              <a:r>
                <a:rPr lang="ru-RU" sz="1400" b="1" u="sng" dirty="0">
                  <a:solidFill>
                    <a:srgbClr val="098DB8"/>
                  </a:solidFill>
                </a:rPr>
                <a:t>Площадка «Авангард»</a:t>
              </a:r>
              <a:r>
                <a:rPr lang="ru-RU" sz="1400" b="1" dirty="0">
                  <a:solidFill>
                    <a:srgbClr val="098DB8"/>
                  </a:solidFill>
                </a:rPr>
                <a:t>, 47 га </a:t>
              </a:r>
              <a:r>
                <a:rPr lang="ru-RU" sz="1400" b="1" dirty="0" smtClean="0">
                  <a:solidFill>
                    <a:srgbClr val="098DB8"/>
                  </a:solidFill>
                </a:rPr>
                <a:t>– </a:t>
              </a:r>
              <a:r>
                <a:rPr lang="ru-RU" sz="1400" dirty="0" smtClean="0">
                  <a:solidFill>
                    <a:srgbClr val="098DB8"/>
                  </a:solidFill>
                </a:rPr>
                <a:t>машиностроение</a:t>
              </a:r>
              <a:r>
                <a:rPr lang="ru-RU" sz="1400" dirty="0">
                  <a:solidFill>
                    <a:srgbClr val="098DB8"/>
                  </a:solidFill>
                </a:rPr>
                <a:t>, сельское хозяйство, строительные материалы, логистика</a:t>
              </a:r>
            </a:p>
            <a:p>
              <a:pPr>
                <a:lnSpc>
                  <a:spcPts val="1300"/>
                </a:lnSpc>
              </a:pPr>
              <a:r>
                <a:rPr lang="ru-RU" sz="1400" b="1" u="sng" dirty="0">
                  <a:solidFill>
                    <a:srgbClr val="098DB8"/>
                  </a:solidFill>
                </a:rPr>
                <a:t>Площадка «Аэропорт»</a:t>
              </a:r>
              <a:r>
                <a:rPr lang="ru-RU" sz="1400" b="1" dirty="0">
                  <a:solidFill>
                    <a:srgbClr val="098DB8"/>
                  </a:solidFill>
                </a:rPr>
                <a:t>, 15,5 га – </a:t>
              </a:r>
              <a:r>
                <a:rPr lang="ru-RU" sz="1400" dirty="0">
                  <a:solidFill>
                    <a:srgbClr val="098DB8"/>
                  </a:solidFill>
                </a:rPr>
                <a:t>строительство современного пассажирского терминала</a:t>
              </a:r>
            </a:p>
            <a:p>
              <a:pPr>
                <a:lnSpc>
                  <a:spcPts val="1300"/>
                </a:lnSpc>
              </a:pPr>
              <a:r>
                <a:rPr lang="ru-RU" sz="1400" b="1" u="sng" dirty="0">
                  <a:solidFill>
                    <a:srgbClr val="098DB8"/>
                  </a:solidFill>
                </a:rPr>
                <a:t>Площадка «Ракитное»</a:t>
              </a:r>
              <a:r>
                <a:rPr lang="ru-RU" sz="1400" b="1" dirty="0">
                  <a:solidFill>
                    <a:srgbClr val="098DB8"/>
                  </a:solidFill>
                </a:rPr>
                <a:t>, 520, га – </a:t>
              </a:r>
              <a:r>
                <a:rPr lang="ru-RU" sz="1400" dirty="0">
                  <a:solidFill>
                    <a:srgbClr val="098DB8"/>
                  </a:solidFill>
                </a:rPr>
                <a:t>металлургия, машиностроение, сельское хозяйство, производство стройматериалов</a:t>
              </a:r>
              <a:endParaRPr lang="ru-RU" sz="1400" b="1" dirty="0">
                <a:solidFill>
                  <a:srgbClr val="098DB8"/>
                </a:solidFill>
              </a:endParaRPr>
            </a:p>
            <a:p>
              <a:pPr algn="ctr">
                <a:lnSpc>
                  <a:spcPts val="1300"/>
                </a:lnSpc>
              </a:pPr>
              <a:endParaRPr lang="ru-RU" sz="1400" dirty="0">
                <a:solidFill>
                  <a:srgbClr val="098DB8"/>
                </a:solidFill>
              </a:endParaRPr>
            </a:p>
          </p:txBody>
        </p:sp>
        <p:sp>
          <p:nvSpPr>
            <p:cNvPr id="33" name="Прямоугольник с одним вырезанным углом 32"/>
            <p:cNvSpPr/>
            <p:nvPr/>
          </p:nvSpPr>
          <p:spPr>
            <a:xfrm>
              <a:off x="73231" y="2519470"/>
              <a:ext cx="5207526" cy="242176"/>
            </a:xfrm>
            <a:prstGeom prst="snip1Rect">
              <a:avLst>
                <a:gd name="adj" fmla="val 37076"/>
              </a:avLst>
            </a:prstGeom>
            <a:solidFill>
              <a:srgbClr val="098DB8"/>
            </a:solidFill>
            <a:ln w="38100">
              <a:solidFill>
                <a:srgbClr val="098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/>
                <a:t>ТОР «ХАБАРОВСК»</a:t>
              </a:r>
            </a:p>
          </p:txBody>
        </p:sp>
      </p:grpSp>
      <p:sp>
        <p:nvSpPr>
          <p:cNvPr id="34" name="Пятиугольник 33"/>
          <p:cNvSpPr/>
          <p:nvPr/>
        </p:nvSpPr>
        <p:spPr>
          <a:xfrm>
            <a:off x="86813" y="3952553"/>
            <a:ext cx="1193540" cy="278129"/>
          </a:xfrm>
          <a:prstGeom prst="homePlate">
            <a:avLst/>
          </a:prstGeom>
          <a:solidFill>
            <a:srgbClr val="098DB8"/>
          </a:solidFill>
          <a:ln w="38100">
            <a:solidFill>
              <a:srgbClr val="098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ЗАЯВЛЕНО</a:t>
            </a:r>
            <a:endParaRPr lang="ru-RU" sz="1400" b="1" dirty="0"/>
          </a:p>
        </p:txBody>
      </p:sp>
      <p:sp>
        <p:nvSpPr>
          <p:cNvPr id="35" name="Нашивка 34"/>
          <p:cNvSpPr/>
          <p:nvPr/>
        </p:nvSpPr>
        <p:spPr>
          <a:xfrm>
            <a:off x="1230925" y="3949057"/>
            <a:ext cx="1318999" cy="285120"/>
          </a:xfrm>
          <a:prstGeom prst="chevron">
            <a:avLst/>
          </a:prstGeom>
          <a:solidFill>
            <a:srgbClr val="098DB8"/>
          </a:solidFill>
          <a:ln w="38100">
            <a:solidFill>
              <a:srgbClr val="098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/>
              <a:t>40 проектов</a:t>
            </a:r>
            <a:endParaRPr lang="ru-RU" sz="1050" b="1" dirty="0"/>
          </a:p>
        </p:txBody>
      </p:sp>
      <p:sp>
        <p:nvSpPr>
          <p:cNvPr id="36" name="Нашивка 35"/>
          <p:cNvSpPr/>
          <p:nvPr/>
        </p:nvSpPr>
        <p:spPr>
          <a:xfrm>
            <a:off x="2500593" y="3945563"/>
            <a:ext cx="1366956" cy="285120"/>
          </a:xfrm>
          <a:prstGeom prst="chevron">
            <a:avLst/>
          </a:prstGeom>
          <a:solidFill>
            <a:srgbClr val="098DB8"/>
          </a:solidFill>
          <a:ln w="38100">
            <a:solidFill>
              <a:srgbClr val="098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/>
              <a:t>44,8 млрд. руб.</a:t>
            </a:r>
            <a:endParaRPr lang="ru-RU" sz="1050" b="1" dirty="0"/>
          </a:p>
        </p:txBody>
      </p:sp>
      <p:sp>
        <p:nvSpPr>
          <p:cNvPr id="37" name="Нашивка 36"/>
          <p:cNvSpPr/>
          <p:nvPr/>
        </p:nvSpPr>
        <p:spPr>
          <a:xfrm>
            <a:off x="3819592" y="3942069"/>
            <a:ext cx="1604164" cy="293574"/>
          </a:xfrm>
          <a:prstGeom prst="chevron">
            <a:avLst/>
          </a:prstGeom>
          <a:solidFill>
            <a:srgbClr val="098DB8"/>
          </a:solidFill>
          <a:ln w="38100">
            <a:solidFill>
              <a:srgbClr val="098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/>
              <a:t>4687 раб. мест</a:t>
            </a:r>
            <a:endParaRPr lang="ru-RU" sz="1050" b="1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87348" y="4575439"/>
            <a:ext cx="5207526" cy="789041"/>
          </a:xfrm>
          <a:prstGeom prst="rect">
            <a:avLst/>
          </a:prstGeom>
          <a:noFill/>
          <a:ln w="38100">
            <a:solidFill>
              <a:srgbClr val="098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300"/>
              </a:lnSpc>
            </a:pPr>
            <a:r>
              <a:rPr lang="ru-RU" sz="1400" dirty="0">
                <a:solidFill>
                  <a:srgbClr val="098DB8"/>
                </a:solidFill>
              </a:rPr>
              <a:t>Площадь в границах –</a:t>
            </a:r>
            <a:r>
              <a:rPr lang="ru-RU" sz="1400" b="1" dirty="0">
                <a:solidFill>
                  <a:srgbClr val="098DB8"/>
                </a:solidFill>
              </a:rPr>
              <a:t> 531 тыс. га</a:t>
            </a:r>
          </a:p>
          <a:p>
            <a:pPr>
              <a:lnSpc>
                <a:spcPts val="1300"/>
              </a:lnSpc>
            </a:pPr>
            <a:r>
              <a:rPr lang="ru-RU" sz="1400" dirty="0">
                <a:solidFill>
                  <a:srgbClr val="098DB8"/>
                </a:solidFill>
              </a:rPr>
              <a:t>Специализация</a:t>
            </a:r>
            <a:r>
              <a:rPr lang="en-US" sz="1400" dirty="0">
                <a:solidFill>
                  <a:srgbClr val="098DB8"/>
                </a:solidFill>
              </a:rPr>
              <a:t> </a:t>
            </a:r>
            <a:r>
              <a:rPr lang="en-US" sz="1400" dirty="0" smtClean="0">
                <a:solidFill>
                  <a:srgbClr val="098DB8"/>
                </a:solidFill>
              </a:rPr>
              <a:t>– </a:t>
            </a:r>
            <a:r>
              <a:rPr lang="ru-RU" sz="1400" dirty="0" err="1" smtClean="0">
                <a:solidFill>
                  <a:srgbClr val="098DB8"/>
                </a:solidFill>
              </a:rPr>
              <a:t>рыбопереработка</a:t>
            </a:r>
            <a:r>
              <a:rPr lang="ru-RU" sz="1400" dirty="0" smtClean="0">
                <a:solidFill>
                  <a:srgbClr val="098DB8"/>
                </a:solidFill>
              </a:rPr>
              <a:t>, судоремонт</a:t>
            </a:r>
            <a:endParaRPr lang="ru-RU" sz="1400" dirty="0">
              <a:solidFill>
                <a:srgbClr val="098DB8"/>
              </a:solidFill>
            </a:endParaRPr>
          </a:p>
          <a:p>
            <a:pPr algn="ctr">
              <a:lnSpc>
                <a:spcPts val="1300"/>
              </a:lnSpc>
            </a:pPr>
            <a:endParaRPr lang="ru-RU" sz="1400" dirty="0">
              <a:solidFill>
                <a:srgbClr val="098DB8"/>
              </a:solidFill>
            </a:endParaRPr>
          </a:p>
        </p:txBody>
      </p:sp>
      <p:sp>
        <p:nvSpPr>
          <p:cNvPr id="40" name="Прямоугольник с одним вырезанным углом 39"/>
          <p:cNvSpPr/>
          <p:nvPr/>
        </p:nvSpPr>
        <p:spPr>
          <a:xfrm>
            <a:off x="87348" y="4333263"/>
            <a:ext cx="5207526" cy="242176"/>
          </a:xfrm>
          <a:prstGeom prst="snip1Rect">
            <a:avLst>
              <a:gd name="adj" fmla="val 37076"/>
            </a:avLst>
          </a:prstGeom>
          <a:solidFill>
            <a:srgbClr val="098DB8"/>
          </a:solidFill>
          <a:ln w="38100">
            <a:solidFill>
              <a:srgbClr val="098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ТОР «НИКОЛАЕВСК» (</a:t>
            </a:r>
            <a:r>
              <a:rPr lang="ru-RU" sz="1400" b="1" dirty="0" smtClean="0"/>
              <a:t>Планируется)</a:t>
            </a:r>
            <a:endParaRPr lang="ru-RU" sz="1400" b="1" dirty="0"/>
          </a:p>
        </p:txBody>
      </p:sp>
      <p:sp>
        <p:nvSpPr>
          <p:cNvPr id="46" name="Пятиугольник 45"/>
          <p:cNvSpPr/>
          <p:nvPr/>
        </p:nvSpPr>
        <p:spPr>
          <a:xfrm>
            <a:off x="86813" y="5081390"/>
            <a:ext cx="1193540" cy="278129"/>
          </a:xfrm>
          <a:prstGeom prst="homePlate">
            <a:avLst/>
          </a:prstGeom>
          <a:solidFill>
            <a:srgbClr val="098DB8"/>
          </a:solidFill>
          <a:ln w="38100">
            <a:solidFill>
              <a:srgbClr val="098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ЗАЯВЛЕНО</a:t>
            </a:r>
            <a:endParaRPr lang="ru-RU" sz="1400" b="1" dirty="0"/>
          </a:p>
        </p:txBody>
      </p:sp>
      <p:sp>
        <p:nvSpPr>
          <p:cNvPr id="47" name="Нашивка 46"/>
          <p:cNvSpPr/>
          <p:nvPr/>
        </p:nvSpPr>
        <p:spPr>
          <a:xfrm>
            <a:off x="1230925" y="5077894"/>
            <a:ext cx="1318999" cy="285120"/>
          </a:xfrm>
          <a:prstGeom prst="chevron">
            <a:avLst/>
          </a:prstGeom>
          <a:solidFill>
            <a:srgbClr val="098DB8"/>
          </a:solidFill>
          <a:ln w="38100">
            <a:solidFill>
              <a:srgbClr val="098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/>
              <a:t>9 проектов</a:t>
            </a:r>
            <a:endParaRPr lang="ru-RU" sz="1050" b="1" dirty="0"/>
          </a:p>
        </p:txBody>
      </p:sp>
      <p:sp>
        <p:nvSpPr>
          <p:cNvPr id="48" name="Нашивка 47"/>
          <p:cNvSpPr/>
          <p:nvPr/>
        </p:nvSpPr>
        <p:spPr>
          <a:xfrm>
            <a:off x="2500593" y="5074400"/>
            <a:ext cx="1366956" cy="285120"/>
          </a:xfrm>
          <a:prstGeom prst="chevron">
            <a:avLst/>
          </a:prstGeom>
          <a:solidFill>
            <a:srgbClr val="098DB8"/>
          </a:solidFill>
          <a:ln w="38100">
            <a:solidFill>
              <a:srgbClr val="098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/>
              <a:t>3,2 млрд. руб.</a:t>
            </a:r>
            <a:endParaRPr lang="ru-RU" sz="1050" b="1" dirty="0"/>
          </a:p>
        </p:txBody>
      </p:sp>
      <p:sp>
        <p:nvSpPr>
          <p:cNvPr id="49" name="Нашивка 48"/>
          <p:cNvSpPr/>
          <p:nvPr/>
        </p:nvSpPr>
        <p:spPr>
          <a:xfrm>
            <a:off x="3819592" y="5070906"/>
            <a:ext cx="1604164" cy="293574"/>
          </a:xfrm>
          <a:prstGeom prst="chevron">
            <a:avLst/>
          </a:prstGeom>
          <a:solidFill>
            <a:srgbClr val="098DB8"/>
          </a:solidFill>
          <a:ln w="38100">
            <a:solidFill>
              <a:srgbClr val="098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/>
              <a:t>2464 раб. мест</a:t>
            </a:r>
            <a:endParaRPr lang="ru-RU" sz="105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7962" y="5690175"/>
            <a:ext cx="5207526" cy="789041"/>
          </a:xfrm>
          <a:prstGeom prst="rect">
            <a:avLst/>
          </a:prstGeom>
          <a:noFill/>
          <a:ln w="38100">
            <a:solidFill>
              <a:srgbClr val="2E58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300"/>
              </a:lnSpc>
            </a:pPr>
            <a:r>
              <a:rPr lang="ru-RU" sz="1400" dirty="0">
                <a:solidFill>
                  <a:srgbClr val="2E588B"/>
                </a:solidFill>
              </a:rPr>
              <a:t>Площадь </a:t>
            </a:r>
            <a:r>
              <a:rPr lang="ru-RU" sz="1400" dirty="0" smtClean="0">
                <a:solidFill>
                  <a:srgbClr val="2E588B"/>
                </a:solidFill>
              </a:rPr>
              <a:t>района– </a:t>
            </a:r>
            <a:r>
              <a:rPr lang="ru-RU" sz="1400" b="1" dirty="0">
                <a:solidFill>
                  <a:srgbClr val="2E588B"/>
                </a:solidFill>
              </a:rPr>
              <a:t>2 570 тыс. га</a:t>
            </a:r>
          </a:p>
          <a:p>
            <a:pPr>
              <a:lnSpc>
                <a:spcPts val="1300"/>
              </a:lnSpc>
            </a:pPr>
            <a:r>
              <a:rPr lang="ru-RU" sz="1400" dirty="0">
                <a:solidFill>
                  <a:srgbClr val="2E588B"/>
                </a:solidFill>
              </a:rPr>
              <a:t>Специализация – логистика, </a:t>
            </a:r>
            <a:r>
              <a:rPr lang="ru-RU" sz="1400" dirty="0" err="1">
                <a:solidFill>
                  <a:srgbClr val="2E588B"/>
                </a:solidFill>
              </a:rPr>
              <a:t>рыбопереработка</a:t>
            </a:r>
            <a:r>
              <a:rPr lang="ru-RU" sz="1400" dirty="0">
                <a:solidFill>
                  <a:srgbClr val="2E588B"/>
                </a:solidFill>
              </a:rPr>
              <a:t>, производство</a:t>
            </a:r>
          </a:p>
          <a:p>
            <a:pPr algn="ctr">
              <a:lnSpc>
                <a:spcPts val="1300"/>
              </a:lnSpc>
            </a:pPr>
            <a:endParaRPr lang="ru-RU" sz="1400" dirty="0">
              <a:solidFill>
                <a:srgbClr val="2E588B"/>
              </a:solidFill>
            </a:endParaRPr>
          </a:p>
        </p:txBody>
      </p:sp>
      <p:sp>
        <p:nvSpPr>
          <p:cNvPr id="51" name="Прямоугольник с одним вырезанным углом 50"/>
          <p:cNvSpPr/>
          <p:nvPr/>
        </p:nvSpPr>
        <p:spPr>
          <a:xfrm>
            <a:off x="67962" y="5447999"/>
            <a:ext cx="5207526" cy="242176"/>
          </a:xfrm>
          <a:prstGeom prst="snip1Rect">
            <a:avLst>
              <a:gd name="adj" fmla="val 37076"/>
            </a:avLst>
          </a:prstGeom>
          <a:solidFill>
            <a:srgbClr val="2E588B"/>
          </a:solidFill>
          <a:ln w="38100">
            <a:solidFill>
              <a:srgbClr val="2E58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СВОБОДНЫЙ ПОРТ Ванинский район</a:t>
            </a:r>
          </a:p>
        </p:txBody>
      </p:sp>
      <p:sp>
        <p:nvSpPr>
          <p:cNvPr id="52" name="Пятиугольник 51"/>
          <p:cNvSpPr/>
          <p:nvPr/>
        </p:nvSpPr>
        <p:spPr>
          <a:xfrm>
            <a:off x="67427" y="6196126"/>
            <a:ext cx="1193540" cy="278129"/>
          </a:xfrm>
          <a:prstGeom prst="homePlate">
            <a:avLst/>
          </a:prstGeom>
          <a:solidFill>
            <a:srgbClr val="2E588B"/>
          </a:solidFill>
          <a:ln w="38100">
            <a:solidFill>
              <a:srgbClr val="2E58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ЗАЯВЛЕНО</a:t>
            </a:r>
            <a:endParaRPr lang="ru-RU" sz="1400" b="1" dirty="0"/>
          </a:p>
        </p:txBody>
      </p:sp>
      <p:sp>
        <p:nvSpPr>
          <p:cNvPr id="53" name="Нашивка 52"/>
          <p:cNvSpPr/>
          <p:nvPr/>
        </p:nvSpPr>
        <p:spPr>
          <a:xfrm>
            <a:off x="1211539" y="6192630"/>
            <a:ext cx="1318999" cy="285120"/>
          </a:xfrm>
          <a:prstGeom prst="chevron">
            <a:avLst/>
          </a:prstGeom>
          <a:solidFill>
            <a:srgbClr val="2E588B"/>
          </a:solidFill>
          <a:ln w="38100">
            <a:solidFill>
              <a:srgbClr val="2E58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/>
              <a:t>10 проектов</a:t>
            </a:r>
            <a:endParaRPr lang="ru-RU" sz="1050" b="1" dirty="0"/>
          </a:p>
        </p:txBody>
      </p:sp>
      <p:sp>
        <p:nvSpPr>
          <p:cNvPr id="54" name="Нашивка 53"/>
          <p:cNvSpPr/>
          <p:nvPr/>
        </p:nvSpPr>
        <p:spPr>
          <a:xfrm>
            <a:off x="2481207" y="6189136"/>
            <a:ext cx="1366956" cy="285120"/>
          </a:xfrm>
          <a:prstGeom prst="chevron">
            <a:avLst/>
          </a:prstGeom>
          <a:solidFill>
            <a:srgbClr val="2E588B"/>
          </a:solidFill>
          <a:ln w="38100">
            <a:solidFill>
              <a:srgbClr val="2E58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/>
              <a:t>87,7 млрд. руб.</a:t>
            </a:r>
            <a:endParaRPr lang="ru-RU" sz="1050" b="1" dirty="0"/>
          </a:p>
        </p:txBody>
      </p:sp>
      <p:sp>
        <p:nvSpPr>
          <p:cNvPr id="55" name="Нашивка 54"/>
          <p:cNvSpPr/>
          <p:nvPr/>
        </p:nvSpPr>
        <p:spPr>
          <a:xfrm>
            <a:off x="3800206" y="6185642"/>
            <a:ext cx="1604164" cy="293574"/>
          </a:xfrm>
          <a:prstGeom prst="chevron">
            <a:avLst/>
          </a:prstGeom>
          <a:solidFill>
            <a:srgbClr val="2E588B"/>
          </a:solidFill>
          <a:ln w="38100">
            <a:solidFill>
              <a:srgbClr val="2E58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/>
              <a:t>1778 раб. мест</a:t>
            </a:r>
            <a:endParaRPr lang="ru-RU" sz="1050" b="1" dirty="0"/>
          </a:p>
        </p:txBody>
      </p:sp>
    </p:spTree>
    <p:extLst>
      <p:ext uri="{BB962C8B-B14F-4D97-AF65-F5344CB8AC3E}">
        <p14:creationId xmlns:p14="http://schemas.microsoft.com/office/powerpoint/2010/main" val="276784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"/>
            <a:ext cx="9143999" cy="79451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2131" y="3441356"/>
            <a:ext cx="3435860" cy="2994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1603810" y="121491"/>
            <a:ext cx="6997567" cy="554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4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ТОР "Комсомольск"</a:t>
            </a:r>
            <a:endParaRPr lang="ru-RU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826243"/>
              </p:ext>
            </p:extLst>
          </p:nvPr>
        </p:nvGraphicFramePr>
        <p:xfrm>
          <a:off x="3872301" y="851701"/>
          <a:ext cx="5172845" cy="229533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{F2DE63D5-997A-4646-A377-4702673A728D}</a:tableStyleId>
              </a:tblPr>
              <a:tblGrid>
                <a:gridCol w="2130458"/>
                <a:gridCol w="794008"/>
                <a:gridCol w="829583"/>
                <a:gridCol w="719126"/>
                <a:gridCol w="699670"/>
              </a:tblGrid>
              <a:tr h="173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ТОР "Комсомольск"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Парус</a:t>
                      </a:r>
                    </a:p>
                  </a:txBody>
                  <a:tcPr marL="6350" marR="6350" marT="635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Амурлитмаш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Амурск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ВСЕГО</a:t>
                      </a:r>
                    </a:p>
                  </a:txBody>
                  <a:tcPr marL="6350" marR="6350" marT="6350" marB="0" anchor="ctr"/>
                </a:tc>
              </a:tr>
              <a:tr h="17379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Площадь по размещение производств, Га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215,7</a:t>
                      </a:r>
                    </a:p>
                  </a:txBody>
                  <a:tcPr marL="6350" marR="6350" marT="6350" marB="0" anchor="ctr"/>
                </a:tc>
              </a:tr>
              <a:tr h="17379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Заполнено (зарезервировано) резидентами, Га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17379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заполнения площадок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7379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Господдержка (план),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млрд. руб.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1,4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1,4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</a:tr>
              <a:tr h="17379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Заключено соглашений, ед.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9,0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17379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Заявлено инвестиций,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млрд. руб. 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7,8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</a:tr>
              <a:tr h="17379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Заявлено рабочих мест, ед.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173795">
                <a:tc>
                  <a:txBody>
                    <a:bodyPr/>
                    <a:lstStyle/>
                    <a:p>
                      <a:pPr marL="0" marR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Проинвестировано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млрд. руб.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20491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Создано рабочих мест, ед.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17379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Введено в эксплуатацию, ед.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sp>
        <p:nvSpPr>
          <p:cNvPr id="5" name="Скругленная прямоугольная выноска 4"/>
          <p:cNvSpPr/>
          <p:nvPr/>
        </p:nvSpPr>
        <p:spPr>
          <a:xfrm>
            <a:off x="821724" y="5793885"/>
            <a:ext cx="803189" cy="210065"/>
          </a:xfrm>
          <a:prstGeom prst="wedgeRoundRectCallout">
            <a:avLst>
              <a:gd name="adj1" fmla="val 47628"/>
              <a:gd name="adj2" fmla="val 13254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/>
              <a:t>АМУРСК</a:t>
            </a:r>
            <a:endParaRPr lang="ru-RU" sz="1000" b="1" dirty="0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2638816" y="4030956"/>
            <a:ext cx="803189" cy="210065"/>
          </a:xfrm>
          <a:prstGeom prst="wedgeRoundRectCallout">
            <a:avLst>
              <a:gd name="adj1" fmla="val -42373"/>
              <a:gd name="adj2" fmla="val 191367"/>
              <a:gd name="adj3" fmla="val 16667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/>
              <a:t>ПАРУС</a:t>
            </a:r>
            <a:endParaRPr lang="ru-RU" sz="1000" b="1" dirty="0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1553195" y="3728589"/>
            <a:ext cx="1085621" cy="210065"/>
          </a:xfrm>
          <a:prstGeom prst="wedgeRoundRectCallout">
            <a:avLst>
              <a:gd name="adj1" fmla="val 38033"/>
              <a:gd name="adj2" fmla="val 217839"/>
              <a:gd name="adj3" fmla="val 16667"/>
            </a:avLst>
          </a:prstGeom>
          <a:solidFill>
            <a:srgbClr val="CBE0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/>
              <a:t>АМУРЛИТМАШ</a:t>
            </a:r>
            <a:endParaRPr lang="ru-RU" sz="1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31" y="886812"/>
            <a:ext cx="3435860" cy="2260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3872300" y="3192480"/>
            <a:ext cx="5172845" cy="3574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Инфраструктура: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 дорога протяженностью 2,1 км, система водоснабжения и водоотведения 1800 м3/сутки, газ 5000 м3/час, подстанция 9 МВТ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3655910" y="3877127"/>
            <a:ext cx="2265511" cy="2577310"/>
            <a:chOff x="3637991" y="3921629"/>
            <a:chExt cx="2265511" cy="2577310"/>
          </a:xfrm>
        </p:grpSpPr>
        <p:pic>
          <p:nvPicPr>
            <p:cNvPr id="16" name="Picture 3" descr="C:\Documents and Settings\admin.IRDV\Рабочий стол\лэп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637991" y="3921629"/>
              <a:ext cx="627858" cy="484253"/>
            </a:xfrm>
            <a:prstGeom prst="rect">
              <a:avLst/>
            </a:prstGeom>
            <a:noFill/>
          </p:spPr>
        </p:pic>
        <p:pic>
          <p:nvPicPr>
            <p:cNvPr id="20" name="Picture 5" descr="C:\Documents and Settings\admin.IRDV\Рабочий стол\depositphotos_79484484-Retro-water-faucet-tap-symbol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637991" y="4569370"/>
              <a:ext cx="690760" cy="590071"/>
            </a:xfrm>
            <a:prstGeom prst="rect">
              <a:avLst/>
            </a:prstGeom>
            <a:noFill/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37991" y="5779156"/>
              <a:ext cx="659442" cy="719783"/>
            </a:xfrm>
            <a:prstGeom prst="rect">
              <a:avLst/>
            </a:prstGeom>
          </p:spPr>
        </p:pic>
        <p:pic>
          <p:nvPicPr>
            <p:cNvPr id="26" name="Picture 2" descr="http://www.clipartbest.com/cliparts/xcg/LMo/xcgLMo6ki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707902" y="5275414"/>
              <a:ext cx="439922" cy="439922"/>
            </a:xfrm>
            <a:prstGeom prst="rect">
              <a:avLst/>
            </a:prstGeom>
            <a:noFill/>
          </p:spPr>
        </p:pic>
        <p:sp>
          <p:nvSpPr>
            <p:cNvPr id="31" name="Скругленный прямоугольник 30"/>
            <p:cNvSpPr/>
            <p:nvPr/>
          </p:nvSpPr>
          <p:spPr>
            <a:xfrm>
              <a:off x="4265849" y="3938654"/>
              <a:ext cx="1637653" cy="503742"/>
            </a:xfrm>
            <a:prstGeom prst="roundRect">
              <a:avLst/>
            </a:prstGeom>
            <a:solidFill>
              <a:schemeClr val="lt1">
                <a:alpha val="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tabLst>
                  <a:tab pos="450215" algn="l"/>
                </a:tabLst>
                <a:defRPr/>
              </a:pP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4,3 – 4,7 руб.</a:t>
              </a:r>
              <a:r>
                <a:rPr lang="en-US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/</a:t>
              </a: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кВтч</a:t>
              </a:r>
            </a:p>
          </p:txBody>
        </p:sp>
        <p:sp>
          <p:nvSpPr>
            <p:cNvPr id="34" name="Скругленный прямоугольник 33"/>
            <p:cNvSpPr/>
            <p:nvPr/>
          </p:nvSpPr>
          <p:spPr>
            <a:xfrm>
              <a:off x="4265849" y="4579755"/>
              <a:ext cx="1637653" cy="503742"/>
            </a:xfrm>
            <a:prstGeom prst="roundRect">
              <a:avLst/>
            </a:prstGeom>
            <a:solidFill>
              <a:schemeClr val="lt1">
                <a:alpha val="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24,2 – 26,1</a:t>
              </a:r>
              <a:r>
                <a:rPr lang="en-US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 </a:t>
              </a: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руб.</a:t>
              </a:r>
              <a:r>
                <a:rPr lang="en-US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/</a:t>
              </a: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куб.м</a:t>
              </a: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4265849" y="5211594"/>
              <a:ext cx="1637653" cy="503742"/>
            </a:xfrm>
            <a:prstGeom prst="roundRect">
              <a:avLst/>
            </a:prstGeom>
            <a:solidFill>
              <a:schemeClr val="lt1">
                <a:alpha val="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10,8 – 11,9</a:t>
              </a:r>
            </a:p>
            <a:p>
              <a:pPr algn="ctr">
                <a:spcAft>
                  <a:spcPts val="0"/>
                </a:spcAft>
              </a:pP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руб.</a:t>
              </a:r>
              <a:r>
                <a:rPr lang="en-US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/</a:t>
              </a: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куб.м</a:t>
              </a:r>
            </a:p>
          </p:txBody>
        </p:sp>
        <p:sp>
          <p:nvSpPr>
            <p:cNvPr id="36" name="Скругленный прямоугольник 35"/>
            <p:cNvSpPr/>
            <p:nvPr/>
          </p:nvSpPr>
          <p:spPr>
            <a:xfrm>
              <a:off x="4265849" y="5932455"/>
              <a:ext cx="1637653" cy="503742"/>
            </a:xfrm>
            <a:prstGeom prst="roundRect">
              <a:avLst/>
            </a:prstGeom>
            <a:solidFill>
              <a:schemeClr val="lt1">
                <a:alpha val="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9,0 – 9,9 тыс. руб.</a:t>
              </a:r>
              <a:r>
                <a:rPr lang="en-US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/</a:t>
              </a: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1000куб.м</a:t>
              </a:r>
            </a:p>
          </p:txBody>
        </p:sp>
      </p:grpSp>
      <p:cxnSp>
        <p:nvCxnSpPr>
          <p:cNvPr id="47" name="Прямая со стрелкой 46"/>
          <p:cNvCxnSpPr>
            <a:stCxn id="11269" idx="1"/>
          </p:cNvCxnSpPr>
          <p:nvPr/>
        </p:nvCxnSpPr>
        <p:spPr>
          <a:xfrm flipH="1">
            <a:off x="670237" y="4721207"/>
            <a:ext cx="1340055" cy="14001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Группа 50"/>
          <p:cNvGrpSpPr/>
          <p:nvPr/>
        </p:nvGrpSpPr>
        <p:grpSpPr>
          <a:xfrm>
            <a:off x="202131" y="4442396"/>
            <a:ext cx="2779981" cy="2055357"/>
            <a:chOff x="191819" y="4617480"/>
            <a:chExt cx="2779981" cy="2055357"/>
          </a:xfrm>
        </p:grpSpPr>
        <p:pic>
          <p:nvPicPr>
            <p:cNvPr id="11269" name="Picture 5" descr="http://bumper-stickers.ru/30763-thickbox_default/vzletaushhiy-samolet.jp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11050273">
              <a:off x="1614849" y="4689445"/>
              <a:ext cx="385642" cy="385642"/>
            </a:xfrm>
            <a:prstGeom prst="rect">
              <a:avLst/>
            </a:prstGeom>
            <a:noFill/>
          </p:spPr>
        </p:pic>
        <p:sp>
          <p:nvSpPr>
            <p:cNvPr id="45" name="TextBox 44"/>
            <p:cNvSpPr txBox="1"/>
            <p:nvPr/>
          </p:nvSpPr>
          <p:spPr>
            <a:xfrm>
              <a:off x="1430868" y="4617480"/>
              <a:ext cx="1540932" cy="206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ru-RU" sz="1000" dirty="0" smtClean="0">
                  <a:solidFill>
                    <a:schemeClr val="accent5">
                      <a:lumMod val="50000"/>
                    </a:schemeClr>
                  </a:solidFill>
                </a:rPr>
                <a:t>Комсомольск-на-Амуре</a:t>
              </a:r>
              <a:endParaRPr lang="ru-RU" sz="1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91819" y="6365060"/>
              <a:ext cx="10220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b="1" dirty="0" smtClean="0">
                  <a:solidFill>
                    <a:schemeClr val="accent5">
                      <a:lumMod val="50000"/>
                    </a:schemeClr>
                  </a:solidFill>
                </a:rPr>
                <a:t>Хабаровск</a:t>
              </a:r>
              <a:endParaRPr lang="ru-RU" sz="14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18729807">
              <a:off x="811412" y="5440158"/>
              <a:ext cx="8031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accent5">
                      <a:lumMod val="50000"/>
                    </a:schemeClr>
                  </a:solidFill>
                </a:rPr>
                <a:t>270 км.</a:t>
              </a:r>
              <a:endParaRPr lang="ru-RU" sz="14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6009911" y="3549886"/>
            <a:ext cx="3035234" cy="3308114"/>
            <a:chOff x="6009911" y="3549886"/>
            <a:chExt cx="3035234" cy="3308114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6009911" y="3549886"/>
              <a:ext cx="3035234" cy="3308114"/>
            </a:xfrm>
            <a:prstGeom prst="roundRect">
              <a:avLst>
                <a:gd name="adj" fmla="val 5528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 smtClean="0">
                <a:solidFill>
                  <a:schemeClr val="bg2">
                    <a:lumMod val="25000"/>
                  </a:schemeClr>
                </a:solidFill>
              </a:endParaRPr>
            </a:p>
            <a:p>
              <a:pPr algn="ctr"/>
              <a:endParaRPr lang="ru-RU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41230" y="3742707"/>
              <a:ext cx="2985788" cy="301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  <a:spcBef>
                  <a:spcPts val="800"/>
                </a:spcBef>
              </a:pPr>
              <a:r>
                <a:rPr lang="en-US" sz="2400" b="1" dirty="0" smtClean="0">
                  <a:solidFill>
                    <a:srgbClr val="FF0000"/>
                  </a:solidFill>
                </a:rPr>
                <a:t>7,6%</a:t>
              </a:r>
              <a:r>
                <a:rPr lang="en-US" sz="2400" b="1" dirty="0" smtClean="0"/>
                <a:t> </a:t>
              </a:r>
              <a:r>
                <a:rPr lang="en-US" dirty="0" smtClean="0"/>
                <a:t>- </a:t>
              </a:r>
              <a:r>
                <a:rPr lang="ru-RU" dirty="0" smtClean="0"/>
                <a:t>страховые взносы (вместо 30%) для инвесторов первые 10 лет</a:t>
              </a:r>
              <a:endParaRPr lang="en-US" dirty="0" smtClean="0"/>
            </a:p>
            <a:p>
              <a:pPr>
                <a:lnSpc>
                  <a:spcPts val="1400"/>
                </a:lnSpc>
                <a:spcBef>
                  <a:spcPts val="800"/>
                </a:spcBef>
              </a:pPr>
              <a:r>
                <a:rPr lang="en-US" sz="2400" b="1" dirty="0" smtClean="0">
                  <a:solidFill>
                    <a:srgbClr val="FF0000"/>
                  </a:solidFill>
                </a:rPr>
                <a:t>0% </a:t>
              </a:r>
              <a:r>
                <a:rPr lang="en-US" dirty="0" smtClean="0"/>
                <a:t>- </a:t>
              </a:r>
              <a:r>
                <a:rPr lang="ru-RU" dirty="0" smtClean="0"/>
                <a:t>налог на прибыль – 5НП, 12% - сл. НП</a:t>
              </a:r>
              <a:endParaRPr lang="en-US" dirty="0"/>
            </a:p>
            <a:p>
              <a:pPr>
                <a:lnSpc>
                  <a:spcPts val="1400"/>
                </a:lnSpc>
                <a:spcBef>
                  <a:spcPts val="800"/>
                </a:spcBef>
              </a:pPr>
              <a:r>
                <a:rPr lang="en-US" sz="2400" b="1" dirty="0">
                  <a:solidFill>
                    <a:srgbClr val="FF0000"/>
                  </a:solidFill>
                </a:rPr>
                <a:t>0%</a:t>
              </a:r>
              <a:r>
                <a:rPr lang="en-US" sz="2400" b="1" dirty="0"/>
                <a:t> </a:t>
              </a:r>
              <a:r>
                <a:rPr lang="en-US" dirty="0"/>
                <a:t>- </a:t>
              </a:r>
              <a:r>
                <a:rPr lang="ru-RU" dirty="0" smtClean="0"/>
                <a:t>налог на имущество организаций – первые 5 лет, 1,1% сл. 5 лет</a:t>
              </a:r>
              <a:endParaRPr lang="en-US" dirty="0"/>
            </a:p>
            <a:p>
              <a:pPr>
                <a:lnSpc>
                  <a:spcPts val="1400"/>
                </a:lnSpc>
                <a:spcBef>
                  <a:spcPts val="800"/>
                </a:spcBef>
              </a:pPr>
              <a:r>
                <a:rPr lang="en-US" sz="2400" b="1" dirty="0" smtClean="0">
                  <a:solidFill>
                    <a:srgbClr val="FF0000"/>
                  </a:solidFill>
                </a:rPr>
                <a:t>0</a:t>
              </a:r>
              <a:r>
                <a:rPr lang="en-US" sz="2400" b="1" dirty="0">
                  <a:solidFill>
                    <a:srgbClr val="FF0000"/>
                  </a:solidFill>
                </a:rPr>
                <a:t>%</a:t>
              </a:r>
              <a:r>
                <a:rPr lang="en-US" dirty="0"/>
                <a:t> - </a:t>
              </a:r>
              <a:r>
                <a:rPr lang="ru-RU" dirty="0" smtClean="0"/>
                <a:t>земельный налог – 3 года</a:t>
              </a:r>
              <a:endParaRPr lang="en-US" dirty="0"/>
            </a:p>
            <a:p>
              <a:pPr algn="ctr">
                <a:lnSpc>
                  <a:spcPts val="1400"/>
                </a:lnSpc>
                <a:spcBef>
                  <a:spcPts val="800"/>
                </a:spcBef>
              </a:pPr>
              <a:r>
                <a:rPr lang="ru-RU" dirty="0" smtClean="0"/>
                <a:t>Не требуется получение разрешения на привлечение иностранных граждан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56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"/>
            <a:ext cx="9143999" cy="794513"/>
          </a:xfrm>
          <a:prstGeom prst="rect">
            <a:avLst/>
          </a:prstGeom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1501841" y="192083"/>
            <a:ext cx="6997567" cy="554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4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Локализация в ТОР "Комсомольск"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4083" y="1125900"/>
            <a:ext cx="8760091" cy="53071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70" y="5124959"/>
            <a:ext cx="2505549" cy="1196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олилиния 15"/>
          <p:cNvSpPr/>
          <p:nvPr/>
        </p:nvSpPr>
        <p:spPr>
          <a:xfrm>
            <a:off x="4664869" y="4372275"/>
            <a:ext cx="973931" cy="509588"/>
          </a:xfrm>
          <a:custGeom>
            <a:avLst/>
            <a:gdLst>
              <a:gd name="connsiteX0" fmla="*/ 0 w 973931"/>
              <a:gd name="connsiteY0" fmla="*/ 359569 h 509588"/>
              <a:gd name="connsiteX1" fmla="*/ 647700 w 973931"/>
              <a:gd name="connsiteY1" fmla="*/ 0 h 509588"/>
              <a:gd name="connsiteX2" fmla="*/ 973931 w 973931"/>
              <a:gd name="connsiteY2" fmla="*/ 388144 h 509588"/>
              <a:gd name="connsiteX3" fmla="*/ 759619 w 973931"/>
              <a:gd name="connsiteY3" fmla="*/ 509588 h 509588"/>
              <a:gd name="connsiteX4" fmla="*/ 0 w 973931"/>
              <a:gd name="connsiteY4" fmla="*/ 359569 h 50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3931" h="509588">
                <a:moveTo>
                  <a:pt x="0" y="359569"/>
                </a:moveTo>
                <a:lnTo>
                  <a:pt x="647700" y="0"/>
                </a:lnTo>
                <a:lnTo>
                  <a:pt x="973931" y="388144"/>
                </a:lnTo>
                <a:lnTo>
                  <a:pt x="759619" y="509588"/>
                </a:lnTo>
                <a:lnTo>
                  <a:pt x="0" y="359569"/>
                </a:lnTo>
                <a:close/>
              </a:path>
            </a:pathLst>
          </a:custGeom>
          <a:solidFill>
            <a:srgbClr val="799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5346658" y="1156730"/>
            <a:ext cx="2007870" cy="1684157"/>
          </a:xfrm>
          <a:custGeom>
            <a:avLst/>
            <a:gdLst>
              <a:gd name="connsiteX0" fmla="*/ 1245870 w 2007870"/>
              <a:gd name="connsiteY0" fmla="*/ 1798320 h 1798320"/>
              <a:gd name="connsiteX1" fmla="*/ 510540 w 2007870"/>
              <a:gd name="connsiteY1" fmla="*/ 1143000 h 1798320"/>
              <a:gd name="connsiteX2" fmla="*/ 11430 w 2007870"/>
              <a:gd name="connsiteY2" fmla="*/ 1135380 h 1798320"/>
              <a:gd name="connsiteX3" fmla="*/ 0 w 2007870"/>
              <a:gd name="connsiteY3" fmla="*/ 0 h 1798320"/>
              <a:gd name="connsiteX4" fmla="*/ 1482090 w 2007870"/>
              <a:gd name="connsiteY4" fmla="*/ 7620 h 1798320"/>
              <a:gd name="connsiteX5" fmla="*/ 1489710 w 2007870"/>
              <a:gd name="connsiteY5" fmla="*/ 883920 h 1798320"/>
              <a:gd name="connsiteX6" fmla="*/ 2007870 w 2007870"/>
              <a:gd name="connsiteY6" fmla="*/ 1402080 h 1798320"/>
              <a:gd name="connsiteX7" fmla="*/ 1245870 w 2007870"/>
              <a:gd name="connsiteY7" fmla="*/ 1798320 h 179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7870" h="1798320">
                <a:moveTo>
                  <a:pt x="1245870" y="1798320"/>
                </a:moveTo>
                <a:lnTo>
                  <a:pt x="510540" y="1143000"/>
                </a:lnTo>
                <a:lnTo>
                  <a:pt x="11430" y="1135380"/>
                </a:lnTo>
                <a:lnTo>
                  <a:pt x="0" y="0"/>
                </a:lnTo>
                <a:lnTo>
                  <a:pt x="1482090" y="7620"/>
                </a:lnTo>
                <a:lnTo>
                  <a:pt x="1489710" y="883920"/>
                </a:lnTo>
                <a:lnTo>
                  <a:pt x="2007870" y="1402080"/>
                </a:lnTo>
                <a:lnTo>
                  <a:pt x="1245870" y="1798320"/>
                </a:lnTo>
                <a:close/>
              </a:path>
            </a:pathLst>
          </a:custGeom>
          <a:solidFill>
            <a:srgbClr val="799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3473524" y="5055564"/>
            <a:ext cx="1952625" cy="1047750"/>
          </a:xfrm>
          <a:custGeom>
            <a:avLst/>
            <a:gdLst>
              <a:gd name="connsiteX0" fmla="*/ 323850 w 1952625"/>
              <a:gd name="connsiteY0" fmla="*/ 1047750 h 1047750"/>
              <a:gd name="connsiteX1" fmla="*/ 261938 w 1952625"/>
              <a:gd name="connsiteY1" fmla="*/ 533400 h 1047750"/>
              <a:gd name="connsiteX2" fmla="*/ 23813 w 1952625"/>
              <a:gd name="connsiteY2" fmla="*/ 319087 h 1047750"/>
              <a:gd name="connsiteX3" fmla="*/ 0 w 1952625"/>
              <a:gd name="connsiteY3" fmla="*/ 0 h 1047750"/>
              <a:gd name="connsiteX4" fmla="*/ 457200 w 1952625"/>
              <a:gd name="connsiteY4" fmla="*/ 0 h 1047750"/>
              <a:gd name="connsiteX5" fmla="*/ 523875 w 1952625"/>
              <a:gd name="connsiteY5" fmla="*/ 166687 h 1047750"/>
              <a:gd name="connsiteX6" fmla="*/ 695325 w 1952625"/>
              <a:gd name="connsiteY6" fmla="*/ 195262 h 1047750"/>
              <a:gd name="connsiteX7" fmla="*/ 728663 w 1952625"/>
              <a:gd name="connsiteY7" fmla="*/ 242887 h 1047750"/>
              <a:gd name="connsiteX8" fmla="*/ 1004888 w 1952625"/>
              <a:gd name="connsiteY8" fmla="*/ 533400 h 1047750"/>
              <a:gd name="connsiteX9" fmla="*/ 847725 w 1952625"/>
              <a:gd name="connsiteY9" fmla="*/ 723900 h 1047750"/>
              <a:gd name="connsiteX10" fmla="*/ 862013 w 1952625"/>
              <a:gd name="connsiteY10" fmla="*/ 757237 h 1047750"/>
              <a:gd name="connsiteX11" fmla="*/ 1076325 w 1952625"/>
              <a:gd name="connsiteY11" fmla="*/ 652462 h 1047750"/>
              <a:gd name="connsiteX12" fmla="*/ 1028700 w 1952625"/>
              <a:gd name="connsiteY12" fmla="*/ 609600 h 1047750"/>
              <a:gd name="connsiteX13" fmla="*/ 1433513 w 1952625"/>
              <a:gd name="connsiteY13" fmla="*/ 285750 h 1047750"/>
              <a:gd name="connsiteX14" fmla="*/ 1952625 w 1952625"/>
              <a:gd name="connsiteY14" fmla="*/ 261937 h 1047750"/>
              <a:gd name="connsiteX15" fmla="*/ 1657350 w 1952625"/>
              <a:gd name="connsiteY15" fmla="*/ 328612 h 1047750"/>
              <a:gd name="connsiteX16" fmla="*/ 1219200 w 1952625"/>
              <a:gd name="connsiteY16" fmla="*/ 742950 h 1047750"/>
              <a:gd name="connsiteX17" fmla="*/ 728663 w 1952625"/>
              <a:gd name="connsiteY17" fmla="*/ 962025 h 1047750"/>
              <a:gd name="connsiteX18" fmla="*/ 323850 w 1952625"/>
              <a:gd name="connsiteY18" fmla="*/ 10477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52625" h="1047750">
                <a:moveTo>
                  <a:pt x="323850" y="1047750"/>
                </a:moveTo>
                <a:lnTo>
                  <a:pt x="261938" y="533400"/>
                </a:lnTo>
                <a:lnTo>
                  <a:pt x="23813" y="319087"/>
                </a:lnTo>
                <a:lnTo>
                  <a:pt x="0" y="0"/>
                </a:lnTo>
                <a:lnTo>
                  <a:pt x="457200" y="0"/>
                </a:lnTo>
                <a:lnTo>
                  <a:pt x="523875" y="166687"/>
                </a:lnTo>
                <a:lnTo>
                  <a:pt x="695325" y="195262"/>
                </a:lnTo>
                <a:lnTo>
                  <a:pt x="728663" y="242887"/>
                </a:lnTo>
                <a:lnTo>
                  <a:pt x="1004888" y="533400"/>
                </a:lnTo>
                <a:lnTo>
                  <a:pt x="847725" y="723900"/>
                </a:lnTo>
                <a:lnTo>
                  <a:pt x="862013" y="757237"/>
                </a:lnTo>
                <a:lnTo>
                  <a:pt x="1076325" y="652462"/>
                </a:lnTo>
                <a:lnTo>
                  <a:pt x="1028700" y="609600"/>
                </a:lnTo>
                <a:lnTo>
                  <a:pt x="1433513" y="285750"/>
                </a:lnTo>
                <a:lnTo>
                  <a:pt x="1952625" y="261937"/>
                </a:lnTo>
                <a:lnTo>
                  <a:pt x="1657350" y="328612"/>
                </a:lnTo>
                <a:lnTo>
                  <a:pt x="1219200" y="742950"/>
                </a:lnTo>
                <a:lnTo>
                  <a:pt x="728663" y="962025"/>
                </a:lnTo>
                <a:lnTo>
                  <a:pt x="323850" y="1047750"/>
                </a:lnTo>
                <a:close/>
              </a:path>
            </a:pathLst>
          </a:custGeom>
          <a:solidFill>
            <a:srgbClr val="799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2838408" y="1566277"/>
            <a:ext cx="859448" cy="571500"/>
          </a:xfrm>
          <a:custGeom>
            <a:avLst/>
            <a:gdLst>
              <a:gd name="connsiteX0" fmla="*/ 957263 w 962025"/>
              <a:gd name="connsiteY0" fmla="*/ 552450 h 571500"/>
              <a:gd name="connsiteX1" fmla="*/ 9525 w 962025"/>
              <a:gd name="connsiteY1" fmla="*/ 571500 h 571500"/>
              <a:gd name="connsiteX2" fmla="*/ 0 w 962025"/>
              <a:gd name="connsiteY2" fmla="*/ 14287 h 571500"/>
              <a:gd name="connsiteX3" fmla="*/ 962025 w 962025"/>
              <a:gd name="connsiteY3" fmla="*/ 0 h 571500"/>
              <a:gd name="connsiteX4" fmla="*/ 957263 w 962025"/>
              <a:gd name="connsiteY4" fmla="*/ 55245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025" h="571500">
                <a:moveTo>
                  <a:pt x="957263" y="552450"/>
                </a:moveTo>
                <a:lnTo>
                  <a:pt x="9525" y="571500"/>
                </a:lnTo>
                <a:lnTo>
                  <a:pt x="0" y="14287"/>
                </a:lnTo>
                <a:lnTo>
                  <a:pt x="962025" y="0"/>
                </a:lnTo>
                <a:cubicBezTo>
                  <a:pt x="960438" y="184150"/>
                  <a:pt x="958850" y="368300"/>
                  <a:pt x="957263" y="552450"/>
                </a:cubicBezTo>
                <a:close/>
              </a:path>
            </a:pathLst>
          </a:custGeom>
          <a:solidFill>
            <a:srgbClr val="799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460" y="5124959"/>
            <a:ext cx="2505874" cy="114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659381" y="1613871"/>
            <a:ext cx="1954574" cy="3466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400" b="1" dirty="0" err="1" smtClean="0">
                <a:solidFill>
                  <a:srgbClr val="7993C2"/>
                </a:solidFill>
              </a:rPr>
              <a:t>Амурлитмаш</a:t>
            </a:r>
            <a:endParaRPr lang="ru-RU" sz="2400" b="1" dirty="0">
              <a:solidFill>
                <a:srgbClr val="7993C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81265" y="4305479"/>
            <a:ext cx="1049967" cy="3466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400" b="1" dirty="0" smtClean="0">
                <a:solidFill>
                  <a:srgbClr val="7993C2"/>
                </a:solidFill>
              </a:rPr>
              <a:t>ПАРУС</a:t>
            </a:r>
            <a:endParaRPr lang="ru-RU" sz="2400" b="1" dirty="0">
              <a:solidFill>
                <a:srgbClr val="7993C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27973" y="1595738"/>
            <a:ext cx="1196160" cy="5775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400" b="1" dirty="0" err="1" smtClean="0">
                <a:solidFill>
                  <a:schemeClr val="bg1"/>
                </a:solidFill>
              </a:rPr>
              <a:t>КнААЗ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</a:p>
          <a:p>
            <a:pPr algn="ctr">
              <a:lnSpc>
                <a:spcPts val="18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ГСС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42147" y="5444753"/>
            <a:ext cx="674352" cy="3466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АСЗ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4792980" y="2514600"/>
            <a:ext cx="2297430" cy="1897380"/>
          </a:xfrm>
          <a:custGeom>
            <a:avLst/>
            <a:gdLst>
              <a:gd name="connsiteX0" fmla="*/ 0 w 2297430"/>
              <a:gd name="connsiteY0" fmla="*/ 1897380 h 1897380"/>
              <a:gd name="connsiteX1" fmla="*/ 171450 w 2297430"/>
              <a:gd name="connsiteY1" fmla="*/ 1809750 h 1897380"/>
              <a:gd name="connsiteX2" fmla="*/ 125730 w 2297430"/>
              <a:gd name="connsiteY2" fmla="*/ 1299210 h 1897380"/>
              <a:gd name="connsiteX3" fmla="*/ 2297430 w 2297430"/>
              <a:gd name="connsiteY3" fmla="*/ 163830 h 1897380"/>
              <a:gd name="connsiteX4" fmla="*/ 2152650 w 2297430"/>
              <a:gd name="connsiteY4" fmla="*/ 0 h 1897380"/>
              <a:gd name="connsiteX5" fmla="*/ 2148840 w 2297430"/>
              <a:gd name="connsiteY5" fmla="*/ 7620 h 189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7430" h="1897380">
                <a:moveTo>
                  <a:pt x="0" y="1897380"/>
                </a:moveTo>
                <a:lnTo>
                  <a:pt x="171450" y="1809750"/>
                </a:lnTo>
                <a:lnTo>
                  <a:pt x="125730" y="1299210"/>
                </a:lnTo>
                <a:lnTo>
                  <a:pt x="2297430" y="163830"/>
                </a:lnTo>
                <a:lnTo>
                  <a:pt x="2152650" y="0"/>
                </a:lnTo>
                <a:lnTo>
                  <a:pt x="2148840" y="7620"/>
                </a:lnTo>
              </a:path>
            </a:pathLst>
          </a:custGeom>
          <a:ln w="57150">
            <a:solidFill>
              <a:srgbClr val="7993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>
            <a:off x="3252788" y="4314825"/>
            <a:ext cx="1547812" cy="1038225"/>
          </a:xfrm>
          <a:custGeom>
            <a:avLst/>
            <a:gdLst>
              <a:gd name="connsiteX0" fmla="*/ 1547812 w 1547812"/>
              <a:gd name="connsiteY0" fmla="*/ 95250 h 1038225"/>
              <a:gd name="connsiteX1" fmla="*/ 1104900 w 1547812"/>
              <a:gd name="connsiteY1" fmla="*/ 328613 h 1038225"/>
              <a:gd name="connsiteX2" fmla="*/ 881062 w 1547812"/>
              <a:gd name="connsiteY2" fmla="*/ 247650 h 1038225"/>
              <a:gd name="connsiteX3" fmla="*/ 895350 w 1547812"/>
              <a:gd name="connsiteY3" fmla="*/ 119063 h 1038225"/>
              <a:gd name="connsiteX4" fmla="*/ 776287 w 1547812"/>
              <a:gd name="connsiteY4" fmla="*/ 0 h 1038225"/>
              <a:gd name="connsiteX5" fmla="*/ 342900 w 1547812"/>
              <a:gd name="connsiteY5" fmla="*/ 80963 h 1038225"/>
              <a:gd name="connsiteX6" fmla="*/ 276225 w 1547812"/>
              <a:gd name="connsiteY6" fmla="*/ 147638 h 1038225"/>
              <a:gd name="connsiteX7" fmla="*/ 61912 w 1547812"/>
              <a:gd name="connsiteY7" fmla="*/ 195263 h 1038225"/>
              <a:gd name="connsiteX8" fmla="*/ 0 w 1547812"/>
              <a:gd name="connsiteY8" fmla="*/ 247650 h 1038225"/>
              <a:gd name="connsiteX9" fmla="*/ 209550 w 1547812"/>
              <a:gd name="connsiteY9" fmla="*/ 490538 h 1038225"/>
              <a:gd name="connsiteX10" fmla="*/ 252412 w 1547812"/>
              <a:gd name="connsiteY10" fmla="*/ 1038225 h 1038225"/>
              <a:gd name="connsiteX11" fmla="*/ 423862 w 1547812"/>
              <a:gd name="connsiteY11" fmla="*/ 1019175 h 1038225"/>
              <a:gd name="connsiteX12" fmla="*/ 438150 w 1547812"/>
              <a:gd name="connsiteY12" fmla="*/ 1019175 h 103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47812" h="1038225">
                <a:moveTo>
                  <a:pt x="1547812" y="95250"/>
                </a:moveTo>
                <a:lnTo>
                  <a:pt x="1104900" y="328613"/>
                </a:lnTo>
                <a:lnTo>
                  <a:pt x="881062" y="247650"/>
                </a:lnTo>
                <a:lnTo>
                  <a:pt x="895350" y="119063"/>
                </a:lnTo>
                <a:lnTo>
                  <a:pt x="776287" y="0"/>
                </a:lnTo>
                <a:lnTo>
                  <a:pt x="342900" y="80963"/>
                </a:lnTo>
                <a:lnTo>
                  <a:pt x="276225" y="147638"/>
                </a:lnTo>
                <a:lnTo>
                  <a:pt x="61912" y="195263"/>
                </a:lnTo>
                <a:lnTo>
                  <a:pt x="0" y="247650"/>
                </a:lnTo>
                <a:lnTo>
                  <a:pt x="209550" y="490538"/>
                </a:lnTo>
                <a:lnTo>
                  <a:pt x="252412" y="1038225"/>
                </a:lnTo>
                <a:lnTo>
                  <a:pt x="423862" y="1019175"/>
                </a:lnTo>
                <a:lnTo>
                  <a:pt x="438150" y="1019175"/>
                </a:lnTo>
              </a:path>
            </a:pathLst>
          </a:custGeom>
          <a:ln w="57150">
            <a:solidFill>
              <a:srgbClr val="7993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>
            <a:off x="1282700" y="1797050"/>
            <a:ext cx="2508250" cy="3784600"/>
          </a:xfrm>
          <a:custGeom>
            <a:avLst/>
            <a:gdLst>
              <a:gd name="connsiteX0" fmla="*/ 2508250 w 2508250"/>
              <a:gd name="connsiteY0" fmla="*/ 3784600 h 3784600"/>
              <a:gd name="connsiteX1" fmla="*/ 1936750 w 2508250"/>
              <a:gd name="connsiteY1" fmla="*/ 3746500 h 3784600"/>
              <a:gd name="connsiteX2" fmla="*/ 1562100 w 2508250"/>
              <a:gd name="connsiteY2" fmla="*/ 2781300 h 3784600"/>
              <a:gd name="connsiteX3" fmla="*/ 946150 w 2508250"/>
              <a:gd name="connsiteY3" fmla="*/ 2362200 h 3784600"/>
              <a:gd name="connsiteX4" fmla="*/ 615950 w 2508250"/>
              <a:gd name="connsiteY4" fmla="*/ 2254250 h 3784600"/>
              <a:gd name="connsiteX5" fmla="*/ 0 w 2508250"/>
              <a:gd name="connsiteY5" fmla="*/ 1809750 h 3784600"/>
              <a:gd name="connsiteX6" fmla="*/ 1746250 w 2508250"/>
              <a:gd name="connsiteY6" fmla="*/ 1003300 h 3784600"/>
              <a:gd name="connsiteX7" fmla="*/ 2368550 w 2508250"/>
              <a:gd name="connsiteY7" fmla="*/ 533400 h 3784600"/>
              <a:gd name="connsiteX8" fmla="*/ 2343150 w 2508250"/>
              <a:gd name="connsiteY8" fmla="*/ 0 h 3784600"/>
              <a:gd name="connsiteX9" fmla="*/ 2070100 w 2508250"/>
              <a:gd name="connsiteY9" fmla="*/ 0 h 378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08250" h="3784600">
                <a:moveTo>
                  <a:pt x="2508250" y="3784600"/>
                </a:moveTo>
                <a:lnTo>
                  <a:pt x="1936750" y="3746500"/>
                </a:lnTo>
                <a:lnTo>
                  <a:pt x="1562100" y="2781300"/>
                </a:lnTo>
                <a:lnTo>
                  <a:pt x="946150" y="2362200"/>
                </a:lnTo>
                <a:lnTo>
                  <a:pt x="615950" y="2254250"/>
                </a:lnTo>
                <a:lnTo>
                  <a:pt x="0" y="1809750"/>
                </a:lnTo>
                <a:lnTo>
                  <a:pt x="1746250" y="1003300"/>
                </a:lnTo>
                <a:lnTo>
                  <a:pt x="2368550" y="533400"/>
                </a:lnTo>
                <a:lnTo>
                  <a:pt x="2343150" y="0"/>
                </a:lnTo>
                <a:lnTo>
                  <a:pt x="2070100" y="0"/>
                </a:lnTo>
              </a:path>
            </a:pathLst>
          </a:custGeom>
          <a:ln w="57150">
            <a:solidFill>
              <a:srgbClr val="7993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>
            <a:off x="3340100" y="1752600"/>
            <a:ext cx="3683000" cy="1312510"/>
          </a:xfrm>
          <a:custGeom>
            <a:avLst/>
            <a:gdLst>
              <a:gd name="connsiteX0" fmla="*/ 0 w 3683000"/>
              <a:gd name="connsiteY0" fmla="*/ 6350 h 1244600"/>
              <a:gd name="connsiteX1" fmla="*/ 330200 w 3683000"/>
              <a:gd name="connsiteY1" fmla="*/ 0 h 1244600"/>
              <a:gd name="connsiteX2" fmla="*/ 342900 w 3683000"/>
              <a:gd name="connsiteY2" fmla="*/ 577850 h 1244600"/>
              <a:gd name="connsiteX3" fmla="*/ 2260600 w 3683000"/>
              <a:gd name="connsiteY3" fmla="*/ 577850 h 1244600"/>
              <a:gd name="connsiteX4" fmla="*/ 3003550 w 3683000"/>
              <a:gd name="connsiteY4" fmla="*/ 1244600 h 1244600"/>
              <a:gd name="connsiteX5" fmla="*/ 3683000 w 3683000"/>
              <a:gd name="connsiteY5" fmla="*/ 908050 h 1244600"/>
              <a:gd name="connsiteX6" fmla="*/ 3568700 w 3683000"/>
              <a:gd name="connsiteY6" fmla="*/ 787400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0" h="1244600">
                <a:moveTo>
                  <a:pt x="0" y="6350"/>
                </a:moveTo>
                <a:lnTo>
                  <a:pt x="330200" y="0"/>
                </a:lnTo>
                <a:lnTo>
                  <a:pt x="342900" y="577850"/>
                </a:lnTo>
                <a:lnTo>
                  <a:pt x="2260600" y="577850"/>
                </a:lnTo>
                <a:lnTo>
                  <a:pt x="3003550" y="1244600"/>
                </a:lnTo>
                <a:lnTo>
                  <a:pt x="3683000" y="908050"/>
                </a:lnTo>
                <a:lnTo>
                  <a:pt x="3568700" y="787400"/>
                </a:lnTo>
              </a:path>
            </a:pathLst>
          </a:custGeom>
          <a:ln w="57150">
            <a:solidFill>
              <a:srgbClr val="7993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 rot="19962013">
            <a:off x="5638800" y="3165230"/>
            <a:ext cx="668655" cy="298060"/>
          </a:xfrm>
          <a:prstGeom prst="roundRect">
            <a:avLst/>
          </a:prstGeom>
          <a:solidFill>
            <a:srgbClr val="799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 км</a:t>
            </a:r>
            <a:endParaRPr lang="ru-RU" b="1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 rot="20430685">
            <a:off x="3340100" y="4262950"/>
            <a:ext cx="668655" cy="298060"/>
          </a:xfrm>
          <a:prstGeom prst="roundRect">
            <a:avLst/>
          </a:prstGeom>
          <a:solidFill>
            <a:srgbClr val="799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4</a:t>
            </a:r>
            <a:r>
              <a:rPr lang="ru-RU" b="1" dirty="0" smtClean="0"/>
              <a:t> км</a:t>
            </a:r>
            <a:endParaRPr lang="ru-RU" b="1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 rot="20219267">
            <a:off x="2233607" y="2852020"/>
            <a:ext cx="880549" cy="298060"/>
          </a:xfrm>
          <a:prstGeom prst="roundRect">
            <a:avLst/>
          </a:prstGeom>
          <a:solidFill>
            <a:srgbClr val="799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10 км</a:t>
            </a:r>
            <a:endParaRPr lang="ru-RU" b="1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925473" y="2170376"/>
            <a:ext cx="668655" cy="298060"/>
          </a:xfrm>
          <a:prstGeom prst="roundRect">
            <a:avLst/>
          </a:prstGeom>
          <a:solidFill>
            <a:srgbClr val="799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6</a:t>
            </a:r>
            <a:r>
              <a:rPr lang="ru-RU" b="1" dirty="0" smtClean="0"/>
              <a:t> км</a:t>
            </a:r>
            <a:endParaRPr lang="ru-RU" b="1" dirty="0"/>
          </a:p>
        </p:txBody>
      </p:sp>
      <p:sp>
        <p:nvSpPr>
          <p:cNvPr id="38" name="Полилиния 37"/>
          <p:cNvSpPr/>
          <p:nvPr/>
        </p:nvSpPr>
        <p:spPr>
          <a:xfrm>
            <a:off x="4752975" y="4410075"/>
            <a:ext cx="247650" cy="314325"/>
          </a:xfrm>
          <a:custGeom>
            <a:avLst/>
            <a:gdLst>
              <a:gd name="connsiteX0" fmla="*/ 0 w 247650"/>
              <a:gd name="connsiteY0" fmla="*/ 0 h 314325"/>
              <a:gd name="connsiteX1" fmla="*/ 238125 w 247650"/>
              <a:gd name="connsiteY1" fmla="*/ 314325 h 314325"/>
              <a:gd name="connsiteX2" fmla="*/ 247650 w 247650"/>
              <a:gd name="connsiteY2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650" h="314325">
                <a:moveTo>
                  <a:pt x="0" y="0"/>
                </a:moveTo>
                <a:lnTo>
                  <a:pt x="238125" y="314325"/>
                </a:lnTo>
                <a:lnTo>
                  <a:pt x="247650" y="314325"/>
                </a:lnTo>
              </a:path>
            </a:pathLst>
          </a:custGeom>
          <a:ln w="57150">
            <a:solidFill>
              <a:srgbClr val="7993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95890" y="2767446"/>
            <a:ext cx="2210435" cy="686382"/>
          </a:xfrm>
          <a:prstGeom prst="roundRect">
            <a:avLst/>
          </a:prstGeom>
          <a:solidFill>
            <a:srgbClr val="E9EDF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7993C2"/>
                </a:solidFill>
              </a:rPr>
              <a:t>КЛАСТЕР </a:t>
            </a:r>
          </a:p>
          <a:p>
            <a:pPr algn="ctr"/>
            <a:r>
              <a:rPr lang="ru-RU" sz="1400" b="1" dirty="0" smtClean="0">
                <a:solidFill>
                  <a:srgbClr val="7993C2"/>
                </a:solidFill>
              </a:rPr>
              <a:t>АВИА- И СУДОСТРОЕНИЯ</a:t>
            </a:r>
            <a:endParaRPr lang="ru-RU" sz="1400" b="1" dirty="0">
              <a:solidFill>
                <a:srgbClr val="7993C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92460" y="3839297"/>
            <a:ext cx="2505874" cy="1169551"/>
          </a:xfrm>
          <a:prstGeom prst="rect">
            <a:avLst/>
          </a:prstGeom>
          <a:noFill/>
          <a:ln w="38100">
            <a:solidFill>
              <a:srgbClr val="2E588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Программа локализации ОАК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Проектов –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11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Объем производства  -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11,5</a:t>
            </a:r>
            <a:r>
              <a:rPr lang="ru-RU" sz="1400" b="1" dirty="0" smtClean="0">
                <a:solidFill>
                  <a:srgbClr val="2E588B"/>
                </a:solidFill>
              </a:rPr>
              <a:t> млрд. руб. в год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Рабочих мест –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2 900 чел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8904" y="3827204"/>
            <a:ext cx="2532201" cy="1169551"/>
          </a:xfrm>
          <a:prstGeom prst="rect">
            <a:avLst/>
          </a:prstGeom>
          <a:noFill/>
          <a:ln w="38100">
            <a:solidFill>
              <a:srgbClr val="2E588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Программа локализации ОСК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Проектов –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3</a:t>
            </a: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Программа локализации ОСК разрабатывается.</a:t>
            </a:r>
          </a:p>
          <a:p>
            <a:endParaRPr lang="ru-RU" sz="1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76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"/>
            <a:ext cx="9143999" cy="794513"/>
          </a:xfrm>
          <a:prstGeom prst="rect">
            <a:avLst/>
          </a:prstGeom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1311090" y="182292"/>
            <a:ext cx="6997567" cy="554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4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ТОР "Хабаровск"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02" y="941892"/>
            <a:ext cx="3461288" cy="2301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702489"/>
              </p:ext>
            </p:extLst>
          </p:nvPr>
        </p:nvGraphicFramePr>
        <p:xfrm>
          <a:off x="3872300" y="846239"/>
          <a:ext cx="5172845" cy="229986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{F2DE63D5-997A-4646-A377-4702673A728D}</a:tableStyleId>
              </a:tblPr>
              <a:tblGrid>
                <a:gridCol w="2130458"/>
                <a:gridCol w="794008"/>
                <a:gridCol w="746840"/>
                <a:gridCol w="801869"/>
                <a:gridCol w="699670"/>
              </a:tblGrid>
              <a:tr h="1691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ТОР "Хабаровск"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Ракитное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Авангард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Аэропорт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ВСЕГО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b"/>
                </a:tc>
              </a:tr>
              <a:tr h="30240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Площадь по размещение производств, 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520,1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51,7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15,5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587,3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</a:tr>
              <a:tr h="30240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Заполнено (зарезервировано) резидентами, 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218,0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47,2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effectLst/>
                        </a:rPr>
                        <a:t>267,6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</a:tr>
              <a:tr h="16910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% заполнения площадок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41,9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91,3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15,5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effectLst/>
                        </a:rPr>
                        <a:t>45,6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</a:tr>
              <a:tr h="169102">
                <a:tc>
                  <a:txBody>
                    <a:bodyPr/>
                    <a:lstStyle/>
                    <a:p>
                      <a:pPr marL="0" marR="0" lvl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Господдержка (план),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млрд. руб. </a:t>
                      </a:r>
                    </a:p>
                  </a:txBody>
                  <a:tcPr marL="5993" marR="5993" marT="59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0,4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2,9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>
                    <a:noFill/>
                  </a:tcPr>
                </a:tc>
              </a:tr>
              <a:tr h="16910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Заключено соглашений, ед.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7,0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17,0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</a:tr>
              <a:tr h="16910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Заявлено инвестиций,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млрд. руб.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21,8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3,1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4,5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29,4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>
                    <a:noFill/>
                  </a:tcPr>
                </a:tc>
              </a:tr>
              <a:tr h="16910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Заявлено рабочих мест, ед.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1649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309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549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effectLst/>
                        </a:rPr>
                        <a:t>2507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</a:tr>
              <a:tr h="30240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>
                          <a:effectLst/>
                        </a:rPr>
                        <a:t>Инвестировано в статусе резидента,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млрд. руб.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0,8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0,2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effectLst/>
                        </a:rPr>
                        <a:t>3,7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</a:tr>
              <a:tr h="16910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Создано рабочих мест, ед.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180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99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effectLst/>
                        </a:rPr>
                        <a:t>279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</a:tr>
              <a:tr h="18377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Введено в эксплуатацию, ед.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6702" y="3301428"/>
            <a:ext cx="3461288" cy="314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2718485" y="5779156"/>
            <a:ext cx="803189" cy="210065"/>
          </a:xfrm>
          <a:prstGeom prst="wedgeRoundRectCallout">
            <a:avLst>
              <a:gd name="adj1" fmla="val -35449"/>
              <a:gd name="adj2" fmla="val -167456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/>
              <a:t>РАКИТНОЕ</a:t>
            </a:r>
            <a:endParaRPr lang="ru-RU" sz="1000" b="1" dirty="0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2545491" y="4487776"/>
            <a:ext cx="803189" cy="210065"/>
          </a:xfrm>
          <a:prstGeom prst="wedgeRoundRectCallout">
            <a:avLst>
              <a:gd name="adj1" fmla="val -42373"/>
              <a:gd name="adj2" fmla="val 19136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/>
              <a:t>АВАНГАРД</a:t>
            </a:r>
            <a:endParaRPr lang="ru-RU" sz="1000" b="1" dirty="0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2557847" y="3451439"/>
            <a:ext cx="803189" cy="210065"/>
          </a:xfrm>
          <a:prstGeom prst="wedgeRoundRectCallout">
            <a:avLst>
              <a:gd name="adj1" fmla="val -10834"/>
              <a:gd name="adj2" fmla="val 126662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/>
              <a:t>АЭРОПОРТ</a:t>
            </a:r>
            <a:endParaRPr lang="ru-RU" sz="1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790454" y="3132327"/>
            <a:ext cx="5660122" cy="4856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Инфраструктура: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10 дорог протяженностью 15,6 км, </a:t>
            </a:r>
          </a:p>
          <a:p>
            <a:pPr>
              <a:lnSpc>
                <a:spcPts val="1000"/>
              </a:lnSpc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система водоснабжение 5000 м3/сутки, водоотведение 2660 м3/сутки, </a:t>
            </a:r>
          </a:p>
          <a:p>
            <a:pPr>
              <a:lnSpc>
                <a:spcPts val="1000"/>
              </a:lnSpc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газ 10,2 тыс. м3/час, подстанция 43,7МВт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77" name="Группа 76"/>
          <p:cNvGrpSpPr/>
          <p:nvPr/>
        </p:nvGrpSpPr>
        <p:grpSpPr>
          <a:xfrm>
            <a:off x="3637991" y="3917589"/>
            <a:ext cx="2292040" cy="2549294"/>
            <a:chOff x="3637991" y="3921629"/>
            <a:chExt cx="2265511" cy="2577310"/>
          </a:xfrm>
        </p:grpSpPr>
        <p:pic>
          <p:nvPicPr>
            <p:cNvPr id="78" name="Picture 3" descr="C:\Documents and Settings\admin.IRDV\Рабочий стол\лэп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637991" y="3921629"/>
              <a:ext cx="627858" cy="484253"/>
            </a:xfrm>
            <a:prstGeom prst="rect">
              <a:avLst/>
            </a:prstGeom>
            <a:noFill/>
          </p:spPr>
        </p:pic>
        <p:pic>
          <p:nvPicPr>
            <p:cNvPr id="79" name="Picture 5" descr="C:\Documents and Settings\admin.IRDV\Рабочий стол\depositphotos_79484484-Retro-water-faucet-tap-symbol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637991" y="4569370"/>
              <a:ext cx="690760" cy="590071"/>
            </a:xfrm>
            <a:prstGeom prst="rect">
              <a:avLst/>
            </a:prstGeom>
            <a:noFill/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37991" y="5779156"/>
              <a:ext cx="659442" cy="719783"/>
            </a:xfrm>
            <a:prstGeom prst="rect">
              <a:avLst/>
            </a:prstGeom>
          </p:spPr>
        </p:pic>
        <p:pic>
          <p:nvPicPr>
            <p:cNvPr id="82" name="Picture 2" descr="http://www.clipartbest.com/cliparts/xcg/LMo/xcgLMo6ki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707902" y="5275414"/>
              <a:ext cx="439922" cy="439922"/>
            </a:xfrm>
            <a:prstGeom prst="rect">
              <a:avLst/>
            </a:prstGeom>
            <a:noFill/>
          </p:spPr>
        </p:pic>
        <p:sp>
          <p:nvSpPr>
            <p:cNvPr id="83" name="Скругленный прямоугольник 82"/>
            <p:cNvSpPr/>
            <p:nvPr/>
          </p:nvSpPr>
          <p:spPr>
            <a:xfrm>
              <a:off x="4265849" y="3938654"/>
              <a:ext cx="1637653" cy="503742"/>
            </a:xfrm>
            <a:prstGeom prst="roundRect">
              <a:avLst/>
            </a:prstGeom>
            <a:solidFill>
              <a:schemeClr val="lt1">
                <a:alpha val="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tabLst>
                  <a:tab pos="450215" algn="l"/>
                </a:tabLst>
                <a:defRPr/>
              </a:pP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4,3 – 4,7 руб.</a:t>
              </a:r>
              <a:r>
                <a:rPr lang="en-US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/</a:t>
              </a:r>
              <a:r>
                <a:rPr lang="ru-RU" sz="1600" b="1" dirty="0" err="1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кВтч</a:t>
              </a:r>
              <a:endParaRPr lang="ru-RU" sz="1600" b="1" dirty="0" smtClean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endParaRPr>
            </a:p>
          </p:txBody>
        </p:sp>
        <p:sp>
          <p:nvSpPr>
            <p:cNvPr id="84" name="Скругленный прямоугольник 83"/>
            <p:cNvSpPr/>
            <p:nvPr/>
          </p:nvSpPr>
          <p:spPr>
            <a:xfrm>
              <a:off x="4265849" y="4579755"/>
              <a:ext cx="1637653" cy="503742"/>
            </a:xfrm>
            <a:prstGeom prst="roundRect">
              <a:avLst/>
            </a:prstGeom>
            <a:solidFill>
              <a:schemeClr val="lt1">
                <a:alpha val="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30,9 – 33,1</a:t>
              </a:r>
              <a:r>
                <a:rPr lang="en-US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 </a:t>
              </a: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руб.</a:t>
              </a:r>
              <a:r>
                <a:rPr lang="en-US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/</a:t>
              </a: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куб.м</a:t>
              </a:r>
            </a:p>
          </p:txBody>
        </p:sp>
        <p:sp>
          <p:nvSpPr>
            <p:cNvPr id="85" name="Скругленный прямоугольник 84"/>
            <p:cNvSpPr/>
            <p:nvPr/>
          </p:nvSpPr>
          <p:spPr>
            <a:xfrm>
              <a:off x="4265849" y="5211594"/>
              <a:ext cx="1637653" cy="503742"/>
            </a:xfrm>
            <a:prstGeom prst="roundRect">
              <a:avLst/>
            </a:prstGeom>
            <a:solidFill>
              <a:schemeClr val="lt1">
                <a:alpha val="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25,4 – 27,3</a:t>
              </a:r>
            </a:p>
            <a:p>
              <a:pPr algn="ctr">
                <a:spcAft>
                  <a:spcPts val="0"/>
                </a:spcAft>
              </a:pP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руб.</a:t>
              </a:r>
              <a:r>
                <a:rPr lang="en-US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/</a:t>
              </a: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куб.м</a:t>
              </a:r>
            </a:p>
          </p:txBody>
        </p:sp>
        <p:sp>
          <p:nvSpPr>
            <p:cNvPr id="86" name="Скругленный прямоугольник 85"/>
            <p:cNvSpPr/>
            <p:nvPr/>
          </p:nvSpPr>
          <p:spPr>
            <a:xfrm>
              <a:off x="4265548" y="5932455"/>
              <a:ext cx="1637954" cy="503742"/>
            </a:xfrm>
            <a:prstGeom prst="roundRect">
              <a:avLst/>
            </a:prstGeom>
            <a:solidFill>
              <a:schemeClr val="lt1">
                <a:alpha val="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9,0 – 9,9 тыс. руб.</a:t>
              </a:r>
              <a:r>
                <a:rPr lang="en-US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/</a:t>
              </a: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1000 </a:t>
              </a:r>
              <a:r>
                <a:rPr lang="ru-RU" sz="1600" b="1" dirty="0" err="1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куб.м</a:t>
              </a:r>
              <a:endParaRPr lang="ru-RU" sz="1600" b="1" dirty="0" smtClean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endParaRPr>
            </a:p>
          </p:txBody>
        </p:sp>
      </p:grpSp>
      <p:cxnSp>
        <p:nvCxnSpPr>
          <p:cNvPr id="101" name="Прямая со стрелкой 100"/>
          <p:cNvCxnSpPr>
            <a:stCxn id="103" idx="0"/>
            <a:endCxn id="105" idx="2"/>
          </p:cNvCxnSpPr>
          <p:nvPr/>
        </p:nvCxnSpPr>
        <p:spPr>
          <a:xfrm flipH="1" flipV="1">
            <a:off x="566915" y="3636105"/>
            <a:ext cx="908959" cy="6787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Группа 50"/>
          <p:cNvGrpSpPr/>
          <p:nvPr/>
        </p:nvGrpSpPr>
        <p:grpSpPr>
          <a:xfrm>
            <a:off x="176701" y="3328328"/>
            <a:ext cx="1651156" cy="1162561"/>
            <a:chOff x="176701" y="3286342"/>
            <a:chExt cx="1651156" cy="1162561"/>
          </a:xfrm>
        </p:grpSpPr>
        <p:pic>
          <p:nvPicPr>
            <p:cNvPr id="103" name="Picture 5" descr="http://bumper-stickers.ru/30763-thickbox_default/vzletaushhiy-samolet.jp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16200000">
              <a:off x="1475874" y="4096920"/>
              <a:ext cx="351983" cy="351983"/>
            </a:xfrm>
            <a:prstGeom prst="rect">
              <a:avLst/>
            </a:prstGeom>
            <a:noFill/>
          </p:spPr>
        </p:pic>
        <p:sp>
          <p:nvSpPr>
            <p:cNvPr id="105" name="TextBox 104"/>
            <p:cNvSpPr txBox="1"/>
            <p:nvPr/>
          </p:nvSpPr>
          <p:spPr>
            <a:xfrm>
              <a:off x="176701" y="3286342"/>
              <a:ext cx="7804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b="1" dirty="0" smtClean="0">
                  <a:solidFill>
                    <a:schemeClr val="accent5">
                      <a:lumMod val="50000"/>
                    </a:schemeClr>
                  </a:solidFill>
                </a:rPr>
                <a:t>Москва</a:t>
              </a:r>
              <a:endParaRPr lang="ru-RU" sz="14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 rot="2345728">
              <a:off x="637733" y="3778666"/>
              <a:ext cx="9838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accent5">
                      <a:lumMod val="50000"/>
                    </a:schemeClr>
                  </a:solidFill>
                </a:rPr>
                <a:t>6134 км.</a:t>
              </a:r>
              <a:endParaRPr lang="ru-RU" sz="14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6009911" y="3549886"/>
            <a:ext cx="3035234" cy="3308114"/>
            <a:chOff x="6009911" y="3549886"/>
            <a:chExt cx="3035234" cy="3308114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6009911" y="3549886"/>
              <a:ext cx="3035234" cy="3308114"/>
            </a:xfrm>
            <a:prstGeom prst="roundRect">
              <a:avLst>
                <a:gd name="adj" fmla="val 5528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 smtClean="0">
                <a:solidFill>
                  <a:schemeClr val="bg2">
                    <a:lumMod val="25000"/>
                  </a:schemeClr>
                </a:solidFill>
              </a:endParaRPr>
            </a:p>
            <a:p>
              <a:pPr algn="ctr"/>
              <a:endParaRPr lang="ru-RU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041230" y="3742707"/>
              <a:ext cx="2985788" cy="301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  <a:spcBef>
                  <a:spcPts val="800"/>
                </a:spcBef>
              </a:pPr>
              <a:r>
                <a:rPr lang="en-US" sz="2400" b="1" dirty="0" smtClean="0">
                  <a:solidFill>
                    <a:srgbClr val="FF0000"/>
                  </a:solidFill>
                </a:rPr>
                <a:t>7,6%</a:t>
              </a:r>
              <a:r>
                <a:rPr lang="en-US" sz="2400" b="1" dirty="0" smtClean="0"/>
                <a:t> </a:t>
              </a:r>
              <a:r>
                <a:rPr lang="en-US" dirty="0" smtClean="0"/>
                <a:t>- </a:t>
              </a:r>
              <a:r>
                <a:rPr lang="ru-RU" dirty="0" smtClean="0"/>
                <a:t>страховые взносы (вместо 30%) для инвесторов первые 10 лет</a:t>
              </a:r>
              <a:endParaRPr lang="en-US" dirty="0" smtClean="0"/>
            </a:p>
            <a:p>
              <a:pPr>
                <a:lnSpc>
                  <a:spcPts val="1400"/>
                </a:lnSpc>
                <a:spcBef>
                  <a:spcPts val="800"/>
                </a:spcBef>
              </a:pPr>
              <a:r>
                <a:rPr lang="en-US" sz="2400" b="1" dirty="0" smtClean="0">
                  <a:solidFill>
                    <a:srgbClr val="FF0000"/>
                  </a:solidFill>
                </a:rPr>
                <a:t>0% </a:t>
              </a:r>
              <a:r>
                <a:rPr lang="en-US" dirty="0" smtClean="0"/>
                <a:t>- </a:t>
              </a:r>
              <a:r>
                <a:rPr lang="ru-RU" dirty="0" smtClean="0"/>
                <a:t>налог на прибыль – 5НП, 12% - сл. НП</a:t>
              </a:r>
              <a:endParaRPr lang="en-US" dirty="0"/>
            </a:p>
            <a:p>
              <a:pPr>
                <a:lnSpc>
                  <a:spcPts val="1400"/>
                </a:lnSpc>
                <a:spcBef>
                  <a:spcPts val="800"/>
                </a:spcBef>
              </a:pPr>
              <a:r>
                <a:rPr lang="en-US" sz="2400" b="1" dirty="0">
                  <a:solidFill>
                    <a:srgbClr val="FF0000"/>
                  </a:solidFill>
                </a:rPr>
                <a:t>0%</a:t>
              </a:r>
              <a:r>
                <a:rPr lang="en-US" sz="2400" b="1" dirty="0"/>
                <a:t> </a:t>
              </a:r>
              <a:r>
                <a:rPr lang="en-US" dirty="0"/>
                <a:t>- </a:t>
              </a:r>
              <a:r>
                <a:rPr lang="ru-RU" dirty="0" smtClean="0"/>
                <a:t>налог на имущество организаций – первые 5 лет, 1,1% сл. 5 лет</a:t>
              </a:r>
              <a:endParaRPr lang="en-US" dirty="0"/>
            </a:p>
            <a:p>
              <a:pPr>
                <a:lnSpc>
                  <a:spcPts val="1400"/>
                </a:lnSpc>
                <a:spcBef>
                  <a:spcPts val="800"/>
                </a:spcBef>
              </a:pPr>
              <a:r>
                <a:rPr lang="en-US" sz="2400" b="1" dirty="0" smtClean="0">
                  <a:solidFill>
                    <a:srgbClr val="FF0000"/>
                  </a:solidFill>
                </a:rPr>
                <a:t>0</a:t>
              </a:r>
              <a:r>
                <a:rPr lang="en-US" sz="2400" b="1" dirty="0">
                  <a:solidFill>
                    <a:srgbClr val="FF0000"/>
                  </a:solidFill>
                </a:rPr>
                <a:t>%</a:t>
              </a:r>
              <a:r>
                <a:rPr lang="en-US" dirty="0"/>
                <a:t> - </a:t>
              </a:r>
              <a:r>
                <a:rPr lang="ru-RU" dirty="0" smtClean="0"/>
                <a:t>земельный налог – 3 года</a:t>
              </a:r>
              <a:endParaRPr lang="en-US" dirty="0"/>
            </a:p>
            <a:p>
              <a:pPr algn="ctr">
                <a:lnSpc>
                  <a:spcPts val="1400"/>
                </a:lnSpc>
                <a:spcBef>
                  <a:spcPts val="800"/>
                </a:spcBef>
              </a:pPr>
              <a:r>
                <a:rPr lang="ru-RU" dirty="0" smtClean="0"/>
                <a:t>Не требуется получение разрешения на привлечение иностранных граждан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4412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"/>
            <a:ext cx="9143999" cy="7945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clrChange>
              <a:clrFrom>
                <a:srgbClr val="AACBD9"/>
              </a:clrFrom>
              <a:clrTo>
                <a:srgbClr val="AACBD9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7928" y="3235695"/>
            <a:ext cx="3485417" cy="3344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1043473" y="129164"/>
            <a:ext cx="6997567" cy="554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4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Свободный порт Ванино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18" y="855187"/>
            <a:ext cx="3521003" cy="2273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3967920" y="5077652"/>
            <a:ext cx="2133531" cy="1426540"/>
          </a:xfrm>
          <a:prstGeom prst="roundRect">
            <a:avLst>
              <a:gd name="adj" fmla="val 5475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1400" b="1" dirty="0" smtClean="0">
                <a:solidFill>
                  <a:schemeClr val="tx1"/>
                </a:solidFill>
              </a:rPr>
              <a:t>Эффект для инвесторов:  </a:t>
            </a:r>
          </a:p>
          <a:p>
            <a:pPr algn="ctr">
              <a:lnSpc>
                <a:spcPts val="1600"/>
              </a:lnSpc>
            </a:pPr>
            <a:r>
              <a:rPr lang="ru-RU" sz="1600" b="1" dirty="0" smtClean="0">
                <a:solidFill>
                  <a:schemeClr val="tx1"/>
                </a:solidFill>
              </a:rPr>
              <a:t>74%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экономия на платежах в бюджет что составляет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20%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от объема инвестиций.</a:t>
            </a:r>
            <a:endParaRPr lang="ru-RU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 flipH="1">
            <a:off x="649375" y="5973038"/>
            <a:ext cx="1185211" cy="4098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5" descr="http://bumper-stickers.ru/30763-thickbox_default/vzletaushhiy-samole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2342464">
            <a:off x="1396507" y="5640615"/>
            <a:ext cx="355560" cy="385642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55750" y="6306320"/>
            <a:ext cx="1054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Хабаровск</a:t>
            </a:r>
            <a:endParaRPr lang="ru-RU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20456830">
            <a:off x="757465" y="5955734"/>
            <a:ext cx="835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387 км.</a:t>
            </a:r>
            <a:endParaRPr lang="ru-RU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1565902" y="4375938"/>
            <a:ext cx="45719" cy="4571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2772487" y="5099809"/>
            <a:ext cx="116066" cy="1135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2685856" y="5451368"/>
            <a:ext cx="45719" cy="4571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2662996" y="5797024"/>
            <a:ext cx="45719" cy="4571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2234083" y="5988084"/>
            <a:ext cx="45719" cy="4571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2096489" y="6306320"/>
            <a:ext cx="45719" cy="4571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1409161" y="6458472"/>
            <a:ext cx="45719" cy="4571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2891894" y="5193532"/>
            <a:ext cx="116066" cy="1135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1851925" y="5931297"/>
            <a:ext cx="116066" cy="1135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2076771" y="5763280"/>
            <a:ext cx="116066" cy="1135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2367582" y="5463041"/>
            <a:ext cx="116066" cy="1135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255519" y="3185073"/>
            <a:ext cx="5139292" cy="430888"/>
            <a:chOff x="4296127" y="6423691"/>
            <a:chExt cx="5139292" cy="430888"/>
          </a:xfrm>
        </p:grpSpPr>
        <p:sp>
          <p:nvSpPr>
            <p:cNvPr id="49" name="Овал 48"/>
            <p:cNvSpPr/>
            <p:nvPr/>
          </p:nvSpPr>
          <p:spPr>
            <a:xfrm>
              <a:off x="4326093" y="6716079"/>
              <a:ext cx="45719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399879" y="6577580"/>
              <a:ext cx="50109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chemeClr val="bg2">
                      <a:lumMod val="25000"/>
                    </a:schemeClr>
                  </a:solidFill>
                </a:rPr>
                <a:t>- </a:t>
              </a:r>
              <a:r>
                <a:rPr lang="ru-RU" sz="1200" b="1" dirty="0" smtClean="0">
                  <a:solidFill>
                    <a:schemeClr val="bg2">
                      <a:lumMod val="25000"/>
                    </a:schemeClr>
                  </a:solidFill>
                </a:rPr>
                <a:t>расположение потенциальных резидентов СПВ</a:t>
              </a:r>
              <a:endParaRPr lang="ru-RU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4296127" y="6520793"/>
              <a:ext cx="116066" cy="1135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412193" y="6423691"/>
              <a:ext cx="50232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chemeClr val="bg2">
                      <a:lumMod val="25000"/>
                    </a:schemeClr>
                  </a:solidFill>
                </a:rPr>
                <a:t>- </a:t>
              </a:r>
              <a:r>
                <a:rPr lang="ru-RU" sz="1200" b="1" dirty="0" smtClean="0">
                  <a:solidFill>
                    <a:schemeClr val="bg2">
                      <a:lumMod val="25000"/>
                    </a:schemeClr>
                  </a:solidFill>
                </a:rPr>
                <a:t>расположение существующих резидентов СПВ</a:t>
              </a:r>
              <a:endParaRPr lang="ru-RU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92731"/>
              </p:ext>
            </p:extLst>
          </p:nvPr>
        </p:nvGraphicFramePr>
        <p:xfrm>
          <a:off x="3842005" y="902238"/>
          <a:ext cx="5178453" cy="2102528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984989"/>
                <a:gridCol w="1193464"/>
              </a:tblGrid>
              <a:tr h="2258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Свободный</a:t>
                      </a:r>
                      <a:r>
                        <a:rPr lang="ru-RU" sz="1000" u="none" strike="noStrike" baseline="0" dirty="0" smtClean="0">
                          <a:effectLst/>
                        </a:rPr>
                        <a:t> порт Ванино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u="none" strike="noStrike" kern="1200" dirty="0" smtClean="0">
                          <a:effectLst/>
                        </a:rPr>
                        <a:t>ИТОГО</a:t>
                      </a:r>
                      <a:endParaRPr lang="ru-RU" sz="10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93" marR="5993" marT="5993" marB="0" anchor="ctr"/>
                </a:tc>
              </a:tr>
              <a:tr h="26810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Площадь </a:t>
                      </a:r>
                      <a:r>
                        <a:rPr lang="ru-RU" sz="1100" u="none" strike="noStrike" dirty="0" smtClean="0">
                          <a:effectLst/>
                        </a:rPr>
                        <a:t>для размещения </a:t>
                      </a:r>
                      <a:r>
                        <a:rPr lang="ru-RU" sz="1100" u="none" strike="noStrike" dirty="0">
                          <a:effectLst/>
                        </a:rPr>
                        <a:t>производств, </a:t>
                      </a:r>
                      <a:r>
                        <a:rPr lang="ru-RU" sz="1100" u="none" strike="noStrike" dirty="0" smtClean="0">
                          <a:effectLst/>
                        </a:rPr>
                        <a:t>тыс.Га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23 332,0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</a:tr>
              <a:tr h="26810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</a:rPr>
                        <a:t>Бюджетная эффективность млрд. руб. 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</a:rPr>
                        <a:t>1,2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</a:tr>
              <a:tr h="268103">
                <a:tc>
                  <a:txBody>
                    <a:bodyPr/>
                    <a:lstStyle/>
                    <a:p>
                      <a:pPr marL="0" marR="0" lvl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</a:rPr>
                        <a:t>Заявлено инвестиций, </a:t>
                      </a:r>
                      <a:r>
                        <a:rPr lang="ru-RU" sz="1100" u="none" strike="noStrike" dirty="0" smtClean="0">
                          <a:effectLst/>
                        </a:rPr>
                        <a:t>млрд. руб. </a:t>
                      </a:r>
                      <a:endParaRPr lang="ru-RU" sz="11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</a:rPr>
                        <a:t>87,9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</a:tr>
              <a:tr h="26810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Заявлено рабочих мест, ед.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</a:rPr>
                        <a:t>1 884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</a:tr>
              <a:tr h="26810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</a:rPr>
                        <a:t>Заключено соглашений на, млрд. 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</a:rPr>
                        <a:t>81,1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</a:tr>
              <a:tr h="26810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</a:rPr>
                        <a:t>Статус резидента,</a:t>
                      </a:r>
                      <a:r>
                        <a:rPr lang="ru-RU" sz="1100" u="none" strike="noStrike" baseline="0" dirty="0" smtClean="0">
                          <a:effectLst/>
                        </a:rPr>
                        <a:t> компаний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</a:rPr>
                        <a:t>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</a:tr>
              <a:tr h="26810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</a:rPr>
                        <a:t>Количество</a:t>
                      </a:r>
                      <a:r>
                        <a:rPr lang="ru-RU" sz="1100" u="none" strike="noStrike" baseline="0" dirty="0" smtClean="0">
                          <a:effectLst/>
                        </a:rPr>
                        <a:t> потенциальных резидентов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</a:rPr>
                        <a:t>15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</a:tr>
            </a:tbl>
          </a:graphicData>
        </a:graphic>
      </p:graphicFrame>
      <p:grpSp>
        <p:nvGrpSpPr>
          <p:cNvPr id="36" name="Группа 35"/>
          <p:cNvGrpSpPr/>
          <p:nvPr/>
        </p:nvGrpSpPr>
        <p:grpSpPr>
          <a:xfrm>
            <a:off x="6222151" y="3196077"/>
            <a:ext cx="2798307" cy="3308114"/>
            <a:chOff x="6009911" y="3549886"/>
            <a:chExt cx="3035234" cy="3308114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6009911" y="3549886"/>
              <a:ext cx="3035234" cy="3308114"/>
            </a:xfrm>
            <a:prstGeom prst="roundRect">
              <a:avLst>
                <a:gd name="adj" fmla="val 3320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 smtClean="0">
                <a:solidFill>
                  <a:schemeClr val="bg2">
                    <a:lumMod val="25000"/>
                  </a:schemeClr>
                </a:solidFill>
              </a:endParaRPr>
            </a:p>
            <a:p>
              <a:pPr algn="ctr"/>
              <a:endParaRPr lang="ru-RU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041230" y="3742707"/>
              <a:ext cx="2985788" cy="301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  <a:spcBef>
                  <a:spcPts val="800"/>
                </a:spcBef>
              </a:pPr>
              <a:r>
                <a:rPr lang="en-US" sz="2400" b="1" dirty="0" smtClean="0">
                  <a:solidFill>
                    <a:srgbClr val="FF0000"/>
                  </a:solidFill>
                </a:rPr>
                <a:t>7,6%</a:t>
              </a:r>
              <a:r>
                <a:rPr lang="en-US" sz="2400" b="1" dirty="0" smtClean="0"/>
                <a:t> </a:t>
              </a:r>
              <a:r>
                <a:rPr lang="en-US" dirty="0" smtClean="0"/>
                <a:t>- </a:t>
              </a:r>
              <a:r>
                <a:rPr lang="ru-RU" dirty="0" smtClean="0"/>
                <a:t>страховые взносы (вместо 30%) для инвесторов первые 10 лет</a:t>
              </a:r>
              <a:endParaRPr lang="en-US" dirty="0" smtClean="0"/>
            </a:p>
            <a:p>
              <a:pPr>
                <a:lnSpc>
                  <a:spcPts val="1400"/>
                </a:lnSpc>
                <a:spcBef>
                  <a:spcPts val="800"/>
                </a:spcBef>
              </a:pPr>
              <a:r>
                <a:rPr lang="en-US" sz="2400" b="1" dirty="0" smtClean="0">
                  <a:solidFill>
                    <a:srgbClr val="FF0000"/>
                  </a:solidFill>
                </a:rPr>
                <a:t>0% </a:t>
              </a:r>
              <a:r>
                <a:rPr lang="en-US" dirty="0" smtClean="0"/>
                <a:t>- </a:t>
              </a:r>
              <a:r>
                <a:rPr lang="ru-RU" dirty="0" smtClean="0"/>
                <a:t>налог на прибыль – 5НП, 12% - сл. НП</a:t>
              </a:r>
              <a:endParaRPr lang="en-US" dirty="0"/>
            </a:p>
            <a:p>
              <a:pPr>
                <a:lnSpc>
                  <a:spcPts val="1400"/>
                </a:lnSpc>
                <a:spcBef>
                  <a:spcPts val="800"/>
                </a:spcBef>
              </a:pPr>
              <a:r>
                <a:rPr lang="en-US" sz="2400" b="1" dirty="0">
                  <a:solidFill>
                    <a:srgbClr val="FF0000"/>
                  </a:solidFill>
                </a:rPr>
                <a:t>0%</a:t>
              </a:r>
              <a:r>
                <a:rPr lang="en-US" sz="2400" b="1" dirty="0"/>
                <a:t> </a:t>
              </a:r>
              <a:r>
                <a:rPr lang="en-US" dirty="0"/>
                <a:t>- </a:t>
              </a:r>
              <a:r>
                <a:rPr lang="ru-RU" dirty="0" smtClean="0"/>
                <a:t>налог на имущество организаций – первые 5 лет, 0,5% сл. 5 лет</a:t>
              </a:r>
              <a:endParaRPr lang="en-US" dirty="0"/>
            </a:p>
            <a:p>
              <a:pPr>
                <a:lnSpc>
                  <a:spcPts val="1400"/>
                </a:lnSpc>
                <a:spcBef>
                  <a:spcPts val="800"/>
                </a:spcBef>
              </a:pPr>
              <a:r>
                <a:rPr lang="en-US" sz="2400" b="1" dirty="0" smtClean="0">
                  <a:solidFill>
                    <a:srgbClr val="FF0000"/>
                  </a:solidFill>
                </a:rPr>
                <a:t>0</a:t>
              </a:r>
              <a:r>
                <a:rPr lang="en-US" sz="2400" b="1" dirty="0">
                  <a:solidFill>
                    <a:srgbClr val="FF0000"/>
                  </a:solidFill>
                </a:rPr>
                <a:t>%</a:t>
              </a:r>
              <a:r>
                <a:rPr lang="en-US" dirty="0"/>
                <a:t> - </a:t>
              </a:r>
              <a:r>
                <a:rPr lang="ru-RU" dirty="0" smtClean="0"/>
                <a:t>земельный налог – 3 года</a:t>
              </a:r>
              <a:endParaRPr lang="en-US" dirty="0"/>
            </a:p>
            <a:p>
              <a:pPr algn="ctr">
                <a:lnSpc>
                  <a:spcPts val="1400"/>
                </a:lnSpc>
                <a:spcBef>
                  <a:spcPts val="800"/>
                </a:spcBef>
              </a:pPr>
              <a:r>
                <a:rPr lang="ru-RU" dirty="0" smtClean="0"/>
                <a:t>Не требуется получение разрешения на привлечение иностранных граждан</a:t>
              </a:r>
              <a:endParaRPr lang="en-US" dirty="0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3809411" y="3196077"/>
            <a:ext cx="2292040" cy="1774209"/>
            <a:chOff x="3637991" y="3921629"/>
            <a:chExt cx="2265511" cy="1793707"/>
          </a:xfrm>
        </p:grpSpPr>
        <p:pic>
          <p:nvPicPr>
            <p:cNvPr id="46" name="Picture 3" descr="C:\Documents and Settings\admin.IRDV\Рабочий стол\лэп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637991" y="3921629"/>
              <a:ext cx="627858" cy="484253"/>
            </a:xfrm>
            <a:prstGeom prst="rect">
              <a:avLst/>
            </a:prstGeom>
            <a:noFill/>
          </p:spPr>
        </p:pic>
        <p:pic>
          <p:nvPicPr>
            <p:cNvPr id="55" name="Picture 5" descr="C:\Documents and Settings\admin.IRDV\Рабочий стол\depositphotos_79484484-Retro-water-faucet-tap-symbol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637991" y="4569370"/>
              <a:ext cx="690760" cy="590071"/>
            </a:xfrm>
            <a:prstGeom prst="rect">
              <a:avLst/>
            </a:prstGeom>
            <a:noFill/>
          </p:spPr>
        </p:pic>
        <p:pic>
          <p:nvPicPr>
            <p:cNvPr id="59" name="Picture 2" descr="http://www.clipartbest.com/cliparts/xcg/LMo/xcgLMo6ki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707902" y="5275414"/>
              <a:ext cx="439922" cy="439922"/>
            </a:xfrm>
            <a:prstGeom prst="rect">
              <a:avLst/>
            </a:prstGeom>
            <a:noFill/>
          </p:spPr>
        </p:pic>
        <p:sp>
          <p:nvSpPr>
            <p:cNvPr id="61" name="Скругленный прямоугольник 60"/>
            <p:cNvSpPr/>
            <p:nvPr/>
          </p:nvSpPr>
          <p:spPr>
            <a:xfrm>
              <a:off x="4265849" y="3938653"/>
              <a:ext cx="1637653" cy="503742"/>
            </a:xfrm>
            <a:prstGeom prst="roundRect">
              <a:avLst/>
            </a:prstGeom>
            <a:solidFill>
              <a:schemeClr val="lt1">
                <a:alpha val="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tabLst>
                  <a:tab pos="450215" algn="l"/>
                </a:tabLst>
                <a:defRPr/>
              </a:pP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4,3 – 4,7 руб.</a:t>
              </a:r>
              <a:r>
                <a:rPr lang="en-US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/</a:t>
              </a: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кВтч</a:t>
              </a:r>
            </a:p>
          </p:txBody>
        </p:sp>
        <p:sp>
          <p:nvSpPr>
            <p:cNvPr id="62" name="Скругленный прямоугольник 61"/>
            <p:cNvSpPr/>
            <p:nvPr/>
          </p:nvSpPr>
          <p:spPr>
            <a:xfrm>
              <a:off x="4265849" y="4579755"/>
              <a:ext cx="1637653" cy="503742"/>
            </a:xfrm>
            <a:prstGeom prst="roundRect">
              <a:avLst/>
            </a:prstGeom>
            <a:solidFill>
              <a:schemeClr val="lt1">
                <a:alpha val="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26,8 – 28,3</a:t>
              </a:r>
              <a:r>
                <a:rPr lang="en-US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 </a:t>
              </a: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руб.</a:t>
              </a:r>
              <a:r>
                <a:rPr lang="en-US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/</a:t>
              </a: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куб.м</a:t>
              </a:r>
            </a:p>
          </p:txBody>
        </p:sp>
        <p:sp>
          <p:nvSpPr>
            <p:cNvPr id="63" name="Скругленный прямоугольник 62"/>
            <p:cNvSpPr/>
            <p:nvPr/>
          </p:nvSpPr>
          <p:spPr>
            <a:xfrm>
              <a:off x="4265849" y="5211594"/>
              <a:ext cx="1637653" cy="503742"/>
            </a:xfrm>
            <a:prstGeom prst="roundRect">
              <a:avLst/>
            </a:prstGeom>
            <a:solidFill>
              <a:schemeClr val="lt1">
                <a:alpha val="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20,0 – 20,9</a:t>
              </a:r>
            </a:p>
            <a:p>
              <a:pPr algn="ctr">
                <a:spcAft>
                  <a:spcPts val="0"/>
                </a:spcAft>
              </a:pP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руб.</a:t>
              </a:r>
              <a:r>
                <a:rPr lang="en-US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/</a:t>
              </a: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куб.м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784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19636" y="6356351"/>
            <a:ext cx="745688" cy="365125"/>
          </a:xfrm>
        </p:spPr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"/>
            <a:ext cx="9143999" cy="7945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24" y="1038782"/>
            <a:ext cx="8489091" cy="4385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7400985"/>
              </p:ext>
            </p:extLst>
          </p:nvPr>
        </p:nvGraphicFramePr>
        <p:xfrm>
          <a:off x="6773048" y="5437320"/>
          <a:ext cx="1592476" cy="1284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729169"/>
              </p:ext>
            </p:extLst>
          </p:nvPr>
        </p:nvGraphicFramePr>
        <p:xfrm>
          <a:off x="214989" y="5741301"/>
          <a:ext cx="6569160" cy="980175"/>
        </p:xfrm>
        <a:graphic>
          <a:graphicData uri="http://schemas.openxmlformats.org/drawingml/2006/table">
            <a:tbl>
              <a:tblPr firstRow="1" firstCol="1">
                <a:tableStyleId>{7DF18680-E054-41AD-8BC1-D1AEF772440D}</a:tableStyleId>
              </a:tblPr>
              <a:tblGrid>
                <a:gridCol w="2262822"/>
                <a:gridCol w="478482"/>
                <a:gridCol w="478482"/>
                <a:gridCol w="478482"/>
                <a:gridCol w="478482"/>
                <a:gridCol w="478482"/>
                <a:gridCol w="478482"/>
                <a:gridCol w="478482"/>
                <a:gridCol w="478482"/>
                <a:gridCol w="478482"/>
              </a:tblGrid>
              <a:tr h="175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Источник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2013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2014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2015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2016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2017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2018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2019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2020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Итого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</a:tr>
              <a:tr h="2010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Государственная поддержка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1 485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5 547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5 747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6 104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18 883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>
                    <a:solidFill>
                      <a:srgbClr val="5298D8"/>
                    </a:solidFill>
                  </a:tcPr>
                </a:tc>
              </a:tr>
              <a:tr h="2010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Средства регионального бюджета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138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144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1 935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2 484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4 197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2 078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11 541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>
                    <a:solidFill>
                      <a:srgbClr val="00B050"/>
                    </a:solidFill>
                  </a:tcPr>
                </a:tc>
              </a:tr>
              <a:tr h="2010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Средства внебюджетных источников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1 281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2 789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6 535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2 648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13 253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>
                    <a:solidFill>
                      <a:srgbClr val="FF6600"/>
                    </a:solidFill>
                  </a:tcPr>
                </a:tc>
              </a:tr>
              <a:tr h="2010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Итого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138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144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560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4 701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10 820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16 479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10 830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</a:rPr>
                        <a:t>43 677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84" marR="5984" marT="5984" marB="0" anchor="ctr"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645441" y="5618511"/>
            <a:ext cx="5741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43,23%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99552" y="6415802"/>
            <a:ext cx="5741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26,42%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071246" y="5618512"/>
            <a:ext cx="5741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30,34%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85263" y="5387820"/>
            <a:ext cx="382591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4472C4"/>
                </a:solidFill>
              </a:rPr>
              <a:t>Финансирование проекта, млн. руб.</a:t>
            </a:r>
            <a:endParaRPr lang="ru-RU" b="1" dirty="0">
              <a:solidFill>
                <a:srgbClr val="4472C4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436579" y="54545"/>
            <a:ext cx="8023615" cy="554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4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Автомобильная дорога </a:t>
            </a:r>
          </a:p>
          <a:p>
            <a:pPr algn="ctr">
              <a:lnSpc>
                <a:spcPts val="24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«Обход г. Хабаровска км 13 – км 42»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83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"/>
            <a:ext cx="9143999" cy="794513"/>
          </a:xfrm>
          <a:prstGeom prst="rect">
            <a:avLst/>
          </a:prstGeom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1737667" y="186483"/>
            <a:ext cx="6997567" cy="554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4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Площадка "</a:t>
            </a:r>
            <a:r>
              <a:rPr lang="ru-RU" sz="2400" b="1" dirty="0" err="1" smtClean="0">
                <a:solidFill>
                  <a:srgbClr val="002060"/>
                </a:solidFill>
              </a:rPr>
              <a:t>Холдоми</a:t>
            </a:r>
            <a:r>
              <a:rPr lang="ru-RU" sz="2400" b="1" dirty="0" smtClean="0">
                <a:solidFill>
                  <a:srgbClr val="002060"/>
                </a:solidFill>
              </a:rPr>
              <a:t>", ТОР "Комсомольск"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98" y="2712751"/>
            <a:ext cx="6854772" cy="1663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98" y="794510"/>
            <a:ext cx="6854772" cy="1696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://www.ski.ru/kohana/upload/ckfinder_images/u115052/images/115052_148179809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198" y="4619294"/>
            <a:ext cx="3060853" cy="2038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ki2.ru/statics/upload/curort/588/587cedbe96806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0993" y="4619294"/>
            <a:ext cx="3724977" cy="2038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1198" y="794510"/>
            <a:ext cx="6854772" cy="5168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Собственная жилая инфраструктура для размещения 250-ти человек в комфортабельных коттеджах и гостинице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1198" y="2712751"/>
            <a:ext cx="6605278" cy="3090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Инфраструктура для круглогодичного отдыха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12051" y="4639675"/>
            <a:ext cx="3910917" cy="724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8 горнолыжных трасс</a:t>
            </a:r>
          </a:p>
          <a:p>
            <a:pPr>
              <a:lnSpc>
                <a:spcPct val="75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Общая протяженность 10 км</a:t>
            </a:r>
          </a:p>
          <a:p>
            <a:pPr>
              <a:lnSpc>
                <a:spcPct val="75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Максимальная длина спуска – 2,5км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05970" y="1481667"/>
            <a:ext cx="21380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3 инвестиционных проекта</a:t>
            </a:r>
            <a:endParaRPr lang="en-US" b="1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Объем частных инвестиций –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825 млн. руб.</a:t>
            </a:r>
            <a:endParaRPr lang="ru-RU" b="1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ru-RU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Дополнительные </a:t>
            </a:r>
            <a:r>
              <a:rPr lang="ru-RU" b="1" dirty="0" smtClean="0">
                <a:solidFill>
                  <a:srgbClr val="FF0000"/>
                </a:solidFill>
              </a:rPr>
              <a:t>рабочие места – 148</a:t>
            </a:r>
            <a:endParaRPr lang="ru-RU" b="1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Государственная поддержка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– 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201,3 млн. руб.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0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"/>
            <a:ext cx="9143999" cy="794513"/>
          </a:xfrm>
          <a:prstGeom prst="rect">
            <a:avLst/>
          </a:prstGeom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1586039" y="205626"/>
            <a:ext cx="6997567" cy="554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400"/>
              </a:lnSpc>
            </a:pPr>
            <a:r>
              <a:rPr lang="ru-RU" sz="2400" b="1" smtClean="0">
                <a:solidFill>
                  <a:srgbClr val="002060"/>
                </a:solidFill>
              </a:rPr>
              <a:t>Перспективная </a:t>
            </a:r>
            <a:r>
              <a:rPr lang="ru-RU" sz="2400" b="1" dirty="0" smtClean="0">
                <a:solidFill>
                  <a:srgbClr val="002060"/>
                </a:solidFill>
              </a:rPr>
              <a:t>ТОР "Николаевск"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61" y="884169"/>
            <a:ext cx="3696496" cy="2461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118745"/>
              </p:ext>
            </p:extLst>
          </p:nvPr>
        </p:nvGraphicFramePr>
        <p:xfrm>
          <a:off x="3996647" y="909222"/>
          <a:ext cx="4883571" cy="149375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{F2DE63D5-997A-4646-A377-4702673A728D}</a:tableStyleId>
              </a:tblPr>
              <a:tblGrid>
                <a:gridCol w="3995649"/>
                <a:gridCol w="887922"/>
              </a:tblGrid>
              <a:tr h="3593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ТОР </a:t>
                      </a:r>
                      <a:r>
                        <a:rPr lang="ru-RU" sz="1100" u="none" strike="noStrike" dirty="0" smtClean="0">
                          <a:effectLst/>
                        </a:rPr>
                        <a:t>«Николаевск»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ИТОГО</a:t>
                      </a:r>
                      <a:endParaRPr lang="ru-RU" sz="11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93" marR="5993" marT="5993" marB="0" anchor="b"/>
                </a:tc>
              </a:tr>
              <a:tr h="28531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Площадь </a:t>
                      </a:r>
                      <a:r>
                        <a:rPr lang="ru-RU" sz="1100" u="none" strike="noStrike" dirty="0" smtClean="0">
                          <a:effectLst/>
                        </a:rPr>
                        <a:t>для размещения </a:t>
                      </a:r>
                      <a:r>
                        <a:rPr lang="ru-RU" sz="1100" u="none" strike="noStrike" dirty="0">
                          <a:effectLst/>
                        </a:rPr>
                        <a:t>производств, Га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</a:tr>
              <a:tr h="237949">
                <a:tc>
                  <a:txBody>
                    <a:bodyPr/>
                    <a:lstStyle/>
                    <a:p>
                      <a:pPr marL="0" marR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Господдержка (план),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млн. 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1352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>
                    <a:noFill/>
                  </a:tcPr>
                </a:tc>
              </a:tr>
              <a:tr h="246742">
                <a:tc>
                  <a:txBody>
                    <a:bodyPr/>
                    <a:lstStyle/>
                    <a:p>
                      <a:pPr marL="0" marR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Заявлено инвестиций,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млн. руб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5993" marR="5993" marT="599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3180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>
                    <a:noFill/>
                  </a:tcPr>
                </a:tc>
              </a:tr>
              <a:tr h="36443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Заявлено рабочих мест, ед.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3" marR="5993" marT="5993" marB="0" anchor="ctr"/>
                </a:tc>
              </a:tr>
            </a:tbl>
          </a:graphicData>
        </a:graphic>
      </p:graphicFrame>
      <p:cxnSp>
        <p:nvCxnSpPr>
          <p:cNvPr id="27" name="Прямая со стрелкой 26"/>
          <p:cNvCxnSpPr/>
          <p:nvPr/>
        </p:nvCxnSpPr>
        <p:spPr>
          <a:xfrm flipH="1">
            <a:off x="1014881" y="6022537"/>
            <a:ext cx="1089394" cy="3748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/>
          <p:cNvGrpSpPr/>
          <p:nvPr/>
        </p:nvGrpSpPr>
        <p:grpSpPr>
          <a:xfrm>
            <a:off x="3845896" y="4426104"/>
            <a:ext cx="2355679" cy="1774209"/>
            <a:chOff x="4176460" y="4018239"/>
            <a:chExt cx="2355679" cy="1774209"/>
          </a:xfrm>
        </p:grpSpPr>
        <p:pic>
          <p:nvPicPr>
            <p:cNvPr id="17" name="Picture 3" descr="C:\Documents and Settings\admin.IRDV\Рабочий стол\лэп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176460" y="4018239"/>
              <a:ext cx="635210" cy="478989"/>
            </a:xfrm>
            <a:prstGeom prst="rect">
              <a:avLst/>
            </a:prstGeom>
            <a:noFill/>
          </p:spPr>
        </p:pic>
        <p:pic>
          <p:nvPicPr>
            <p:cNvPr id="18" name="Picture 5" descr="C:\Documents and Settings\admin.IRDV\Рабочий стол\depositphotos_79484484-Retro-water-faucet-tap-symbol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176460" y="4658939"/>
              <a:ext cx="698849" cy="583657"/>
            </a:xfrm>
            <a:prstGeom prst="rect">
              <a:avLst/>
            </a:prstGeom>
            <a:noFill/>
          </p:spPr>
        </p:pic>
        <p:pic>
          <p:nvPicPr>
            <p:cNvPr id="19" name="Picture 2" descr="http://www.clipartbest.com/cliparts/xcg/LMo/xcgLMo6ki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247190" y="5357308"/>
              <a:ext cx="445073" cy="435140"/>
            </a:xfrm>
            <a:prstGeom prst="rect">
              <a:avLst/>
            </a:prstGeom>
            <a:noFill/>
          </p:spPr>
        </p:pic>
        <p:sp>
          <p:nvSpPr>
            <p:cNvPr id="20" name="Скругленный прямоугольник 19"/>
            <p:cNvSpPr/>
            <p:nvPr/>
          </p:nvSpPr>
          <p:spPr>
            <a:xfrm>
              <a:off x="4875309" y="4035079"/>
              <a:ext cx="1656830" cy="498266"/>
            </a:xfrm>
            <a:prstGeom prst="roundRect">
              <a:avLst/>
            </a:prstGeom>
            <a:solidFill>
              <a:schemeClr val="lt1">
                <a:alpha val="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lnSpc>
                  <a:spcPct val="70000"/>
                </a:lnSpc>
                <a:tabLst>
                  <a:tab pos="450215" algn="l"/>
                </a:tabLst>
                <a:defRPr/>
              </a:pP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3,2 - 3,5 руб.</a:t>
              </a:r>
              <a:r>
                <a:rPr lang="en-US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/</a:t>
              </a:r>
              <a:r>
                <a:rPr lang="ru-RU" sz="1600" b="1" dirty="0" err="1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кВтч</a:t>
              </a:r>
              <a:endParaRPr lang="ru-RU" sz="1600" b="1" dirty="0" smtClean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4875309" y="4669211"/>
              <a:ext cx="1656830" cy="498266"/>
            </a:xfrm>
            <a:prstGeom prst="roundRect">
              <a:avLst/>
            </a:prstGeom>
            <a:solidFill>
              <a:schemeClr val="lt1">
                <a:alpha val="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  <a:spcAft>
                  <a:spcPts val="0"/>
                </a:spcAft>
              </a:pP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39,32 руб./</a:t>
              </a:r>
              <a:r>
                <a:rPr lang="ru-RU" sz="1600" b="1" dirty="0" err="1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куб.м</a:t>
              </a:r>
              <a:endParaRPr lang="ru-RU" sz="1600" b="1" dirty="0" smtClean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endParaRPr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4875309" y="5294182"/>
              <a:ext cx="1656830" cy="498266"/>
            </a:xfrm>
            <a:prstGeom prst="roundRect">
              <a:avLst/>
            </a:prstGeom>
            <a:solidFill>
              <a:schemeClr val="lt1">
                <a:alpha val="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  <a:spcAft>
                  <a:spcPts val="0"/>
                </a:spcAft>
              </a:pPr>
              <a:r>
                <a:rPr lang="ru-RU" sz="1600" b="1" dirty="0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17,62 руб./</a:t>
              </a:r>
              <a:r>
                <a:rPr lang="ru-RU" sz="1600" b="1" dirty="0" err="1" smtClean="0">
                  <a:solidFill>
                    <a:schemeClr val="bg2">
                      <a:lumMod val="25000"/>
                    </a:schemeClr>
                  </a:solidFill>
                  <a:ea typeface="Calibri"/>
                  <a:cs typeface="Times New Roman"/>
                </a:rPr>
                <a:t>куб.м</a:t>
              </a:r>
              <a:endParaRPr lang="ru-RU" sz="1600" b="1" dirty="0" smtClean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01035" y="3480650"/>
            <a:ext cx="3733025" cy="3333054"/>
            <a:chOff x="193993" y="3497352"/>
            <a:chExt cx="3733025" cy="3333054"/>
          </a:xfrm>
        </p:grpSpPr>
        <p:pic>
          <p:nvPicPr>
            <p:cNvPr id="23" name="Picture 5" descr="C:\Users\DUMITR~1\AppData\Local\Temp\555.png"/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819" y="3497352"/>
              <a:ext cx="3691199" cy="3333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  <p:grpSp>
          <p:nvGrpSpPr>
            <p:cNvPr id="8" name="Группа 7"/>
            <p:cNvGrpSpPr/>
            <p:nvPr/>
          </p:nvGrpSpPr>
          <p:grpSpPr>
            <a:xfrm>
              <a:off x="193993" y="3823178"/>
              <a:ext cx="3105265" cy="2990526"/>
              <a:chOff x="193993" y="3823178"/>
              <a:chExt cx="3105265" cy="2990526"/>
            </a:xfrm>
          </p:grpSpPr>
          <p:grpSp>
            <p:nvGrpSpPr>
              <p:cNvPr id="30" name="Группа 50"/>
              <p:cNvGrpSpPr/>
              <p:nvPr/>
            </p:nvGrpSpPr>
            <p:grpSpPr>
              <a:xfrm>
                <a:off x="193993" y="5743404"/>
                <a:ext cx="3105265" cy="873875"/>
                <a:chOff x="-372249" y="6672459"/>
                <a:chExt cx="3105265" cy="873875"/>
              </a:xfrm>
            </p:grpSpPr>
            <p:pic>
              <p:nvPicPr>
                <p:cNvPr id="31" name="Picture 5" descr="http://bumper-stickers.ru/30763-thickbox_default/vzletaushhiy-samolet.jpg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 rot="12649014">
                  <a:off x="1054790" y="6672459"/>
                  <a:ext cx="385642" cy="385642"/>
                </a:xfrm>
                <a:prstGeom prst="rect">
                  <a:avLst/>
                </a:prstGeom>
                <a:noFill/>
              </p:spPr>
            </p:pic>
            <p:sp>
              <p:nvSpPr>
                <p:cNvPr id="32" name="TextBox 31"/>
                <p:cNvSpPr txBox="1"/>
                <p:nvPr/>
              </p:nvSpPr>
              <p:spPr>
                <a:xfrm>
                  <a:off x="1328342" y="6751537"/>
                  <a:ext cx="140467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70000"/>
                    </a:lnSpc>
                  </a:pPr>
                  <a:r>
                    <a:rPr lang="ru-RU" sz="1000" dirty="0" smtClean="0">
                      <a:solidFill>
                        <a:schemeClr val="accent5">
                          <a:lumMod val="50000"/>
                        </a:schemeClr>
                      </a:solidFill>
                    </a:rPr>
                    <a:t>Николаевск-на-Амуре</a:t>
                  </a:r>
                  <a:endParaRPr lang="ru-RU" sz="1000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-372249" y="7238557"/>
                  <a:ext cx="102862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ru-RU" sz="1400" b="1" dirty="0" smtClean="0">
                      <a:solidFill>
                        <a:schemeClr val="accent5">
                          <a:lumMod val="50000"/>
                        </a:schemeClr>
                      </a:solidFill>
                    </a:rPr>
                    <a:t>Хабаровск</a:t>
                  </a:r>
                  <a:endParaRPr lang="ru-RU" sz="1400" b="1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 rot="20412857">
                  <a:off x="438079" y="6924501"/>
                  <a:ext cx="80318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400" b="1" dirty="0" smtClean="0">
                      <a:solidFill>
                        <a:schemeClr val="accent5">
                          <a:lumMod val="50000"/>
                        </a:schemeClr>
                      </a:solidFill>
                    </a:rPr>
                    <a:t>652 км.</a:t>
                  </a:r>
                  <a:endParaRPr lang="ru-RU" sz="1400" b="1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35" name="Овал 34"/>
              <p:cNvSpPr/>
              <p:nvPr/>
            </p:nvSpPr>
            <p:spPr>
              <a:xfrm>
                <a:off x="1268530" y="3823178"/>
                <a:ext cx="128337" cy="11630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2189658" y="4973162"/>
                <a:ext cx="128337" cy="116305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2069825" y="6209941"/>
                <a:ext cx="128337" cy="11630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2248172" y="6358281"/>
                <a:ext cx="128337" cy="116305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2437061" y="6474586"/>
                <a:ext cx="128337" cy="116305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>
                <a:off x="2298139" y="5184443"/>
                <a:ext cx="128337" cy="116305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Овал 40"/>
              <p:cNvSpPr/>
              <p:nvPr/>
            </p:nvSpPr>
            <p:spPr>
              <a:xfrm>
                <a:off x="2658149" y="6427966"/>
                <a:ext cx="128337" cy="116305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Овал 41"/>
              <p:cNvSpPr/>
              <p:nvPr/>
            </p:nvSpPr>
            <p:spPr>
              <a:xfrm>
                <a:off x="2939789" y="6532738"/>
                <a:ext cx="128337" cy="11630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Овал 42"/>
              <p:cNvSpPr/>
              <p:nvPr/>
            </p:nvSpPr>
            <p:spPr>
              <a:xfrm>
                <a:off x="3169625" y="6697399"/>
                <a:ext cx="128337" cy="11630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55" name="Группа 54"/>
          <p:cNvGrpSpPr/>
          <p:nvPr/>
        </p:nvGrpSpPr>
        <p:grpSpPr>
          <a:xfrm>
            <a:off x="6201575" y="3504580"/>
            <a:ext cx="2878786" cy="3128526"/>
            <a:chOff x="5942814" y="3102453"/>
            <a:chExt cx="3035234" cy="3322165"/>
          </a:xfrm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5942814" y="3116504"/>
              <a:ext cx="3035234" cy="3308114"/>
            </a:xfrm>
            <a:prstGeom prst="roundRect">
              <a:avLst>
                <a:gd name="adj" fmla="val 5528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 smtClean="0">
                <a:solidFill>
                  <a:schemeClr val="bg2">
                    <a:lumMod val="25000"/>
                  </a:schemeClr>
                </a:solidFill>
              </a:endParaRPr>
            </a:p>
            <a:p>
              <a:pPr algn="ctr"/>
              <a:endParaRPr lang="ru-RU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942814" y="3102453"/>
              <a:ext cx="2985788" cy="3202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  <a:spcBef>
                  <a:spcPts val="800"/>
                </a:spcBef>
              </a:pPr>
              <a:r>
                <a:rPr lang="en-US" sz="1600" b="1" dirty="0" smtClean="0">
                  <a:solidFill>
                    <a:srgbClr val="FF0000"/>
                  </a:solidFill>
                </a:rPr>
                <a:t>7,6%</a:t>
              </a:r>
              <a:r>
                <a:rPr lang="en-US" sz="1600" b="1" dirty="0" smtClean="0"/>
                <a:t> </a:t>
              </a:r>
              <a:r>
                <a:rPr lang="en-US" sz="1600" dirty="0" smtClean="0"/>
                <a:t>- </a:t>
              </a:r>
              <a:r>
                <a:rPr lang="ru-RU" sz="1600" dirty="0" smtClean="0"/>
                <a:t>страховые взносы (вместо 30%) для инвесторов первые 10 лет</a:t>
              </a:r>
              <a:endParaRPr lang="en-US" sz="1600" dirty="0" smtClean="0"/>
            </a:p>
            <a:p>
              <a:pPr>
                <a:lnSpc>
                  <a:spcPts val="1400"/>
                </a:lnSpc>
                <a:spcBef>
                  <a:spcPts val="800"/>
                </a:spcBef>
              </a:pPr>
              <a:r>
                <a:rPr lang="en-US" sz="1600" b="1" dirty="0" smtClean="0">
                  <a:solidFill>
                    <a:srgbClr val="FF0000"/>
                  </a:solidFill>
                </a:rPr>
                <a:t>0% </a:t>
              </a:r>
              <a:r>
                <a:rPr lang="en-US" sz="1600" dirty="0" smtClean="0"/>
                <a:t>- </a:t>
              </a:r>
              <a:r>
                <a:rPr lang="ru-RU" sz="1600" dirty="0" smtClean="0"/>
                <a:t>налог на прибыль – 5НП, 12% - сл. НП</a:t>
              </a:r>
              <a:endParaRPr lang="en-US" sz="1600" dirty="0"/>
            </a:p>
            <a:p>
              <a:pPr>
                <a:lnSpc>
                  <a:spcPts val="1400"/>
                </a:lnSpc>
                <a:spcBef>
                  <a:spcPts val="800"/>
                </a:spcBef>
              </a:pPr>
              <a:r>
                <a:rPr lang="en-US" sz="1600" b="1" dirty="0">
                  <a:solidFill>
                    <a:srgbClr val="FF0000"/>
                  </a:solidFill>
                </a:rPr>
                <a:t>0%</a:t>
              </a:r>
              <a:r>
                <a:rPr lang="en-US" sz="1600" b="1" dirty="0"/>
                <a:t> </a:t>
              </a:r>
              <a:r>
                <a:rPr lang="en-US" sz="1600" dirty="0"/>
                <a:t>- </a:t>
              </a:r>
              <a:r>
                <a:rPr lang="ru-RU" sz="1600" dirty="0" smtClean="0"/>
                <a:t>налог на имущество организаций – первые 5 лет, 1,1 % - сл. 5 лет</a:t>
              </a:r>
              <a:endParaRPr lang="en-US" sz="1600" dirty="0"/>
            </a:p>
            <a:p>
              <a:pPr>
                <a:lnSpc>
                  <a:spcPts val="1400"/>
                </a:lnSpc>
                <a:spcBef>
                  <a:spcPts val="800"/>
                </a:spcBef>
              </a:pPr>
              <a:r>
                <a:rPr lang="ru-RU" sz="1600" dirty="0" smtClean="0"/>
                <a:t>понижающий коэффициент к налогу на добычу полезных ископаемых в течение 10 лет </a:t>
              </a:r>
            </a:p>
            <a:p>
              <a:pPr>
                <a:lnSpc>
                  <a:spcPts val="1400"/>
                </a:lnSpc>
                <a:spcBef>
                  <a:spcPts val="800"/>
                </a:spcBef>
              </a:pPr>
              <a:r>
                <a:rPr lang="ru-RU" sz="1600" dirty="0" smtClean="0"/>
                <a:t>Не требуется получение разрешения на привлечение иностранных граждан</a:t>
              </a:r>
              <a:endParaRPr lang="en-US" sz="1600" dirty="0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428329" y="3480650"/>
            <a:ext cx="2405731" cy="107441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2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tx2"/>
                </a:solidFill>
              </a:rPr>
              <a:t>Планируется реализовать </a:t>
            </a:r>
          </a:p>
          <a:p>
            <a:pPr algn="ctr"/>
            <a:r>
              <a:rPr lang="ru-RU" sz="1400" b="1" dirty="0" smtClean="0">
                <a:solidFill>
                  <a:schemeClr val="tx2"/>
                </a:solidFill>
              </a:rPr>
              <a:t>8 </a:t>
            </a:r>
            <a:r>
              <a:rPr lang="ru-RU" sz="1400" b="1" dirty="0" err="1" smtClean="0">
                <a:solidFill>
                  <a:schemeClr val="tx2"/>
                </a:solidFill>
              </a:rPr>
              <a:t>инвестпроектов</a:t>
            </a:r>
            <a:r>
              <a:rPr lang="ru-RU" sz="1400" b="1" dirty="0" smtClean="0">
                <a:solidFill>
                  <a:schemeClr val="tx2"/>
                </a:solidFill>
              </a:rPr>
              <a:t> в сфере </a:t>
            </a:r>
            <a:r>
              <a:rPr lang="ru-RU" sz="1400" b="1" dirty="0" err="1" smtClean="0">
                <a:solidFill>
                  <a:schemeClr val="tx2"/>
                </a:solidFill>
              </a:rPr>
              <a:t>рыбопереработки</a:t>
            </a:r>
            <a:r>
              <a:rPr lang="ru-RU" sz="1400" b="1" dirty="0" smtClean="0">
                <a:solidFill>
                  <a:schemeClr val="tx2"/>
                </a:solidFill>
              </a:rPr>
              <a:t>, </a:t>
            </a:r>
          </a:p>
          <a:p>
            <a:pPr algn="ctr"/>
            <a:r>
              <a:rPr lang="ru-RU" sz="1400" b="1" dirty="0" smtClean="0">
                <a:solidFill>
                  <a:schemeClr val="tx2"/>
                </a:solidFill>
              </a:rPr>
              <a:t>1 – судоремонт</a:t>
            </a:r>
            <a:r>
              <a:rPr lang="ru-RU" dirty="0">
                <a:solidFill>
                  <a:schemeClr val="tx2"/>
                </a:solidFill>
              </a:rPr>
              <a:t/>
            </a:r>
            <a:br>
              <a:rPr lang="ru-RU" dirty="0">
                <a:solidFill>
                  <a:schemeClr val="tx2"/>
                </a:solidFill>
              </a:rPr>
            </a:b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16626" y="2564689"/>
            <a:ext cx="530428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Объем производимых товаров </a:t>
            </a:r>
            <a:r>
              <a:rPr lang="ru-RU" sz="1200" dirty="0" err="1" smtClean="0"/>
              <a:t>рыбопереработки</a:t>
            </a:r>
            <a:r>
              <a:rPr lang="ru-RU" sz="1200" dirty="0" smtClean="0"/>
              <a:t> – не менее </a:t>
            </a:r>
            <a:r>
              <a:rPr lang="ru-RU" sz="1200" b="1" dirty="0" smtClean="0">
                <a:solidFill>
                  <a:srgbClr val="FF0000"/>
                </a:solidFill>
              </a:rPr>
              <a:t>700 тонн/сутки</a:t>
            </a:r>
          </a:p>
          <a:p>
            <a:r>
              <a:rPr lang="ru-RU" sz="1200" dirty="0" smtClean="0"/>
              <a:t>Ремонт </a:t>
            </a:r>
            <a:r>
              <a:rPr lang="ru-RU" sz="1200" dirty="0"/>
              <a:t>корпусов судов – </a:t>
            </a:r>
            <a:r>
              <a:rPr lang="ru-RU" sz="1200" b="1" dirty="0">
                <a:solidFill>
                  <a:srgbClr val="FF0000"/>
                </a:solidFill>
              </a:rPr>
              <a:t>2500 кв. </a:t>
            </a:r>
            <a:r>
              <a:rPr lang="ru-RU" sz="1200" b="1" dirty="0" smtClean="0">
                <a:solidFill>
                  <a:srgbClr val="FF0000"/>
                </a:solidFill>
              </a:rPr>
              <a:t>м/год</a:t>
            </a:r>
          </a:p>
          <a:p>
            <a:r>
              <a:rPr lang="ru-RU" sz="1200" dirty="0" smtClean="0"/>
              <a:t>Ремонт </a:t>
            </a:r>
            <a:r>
              <a:rPr lang="ru-RU" sz="1200" dirty="0"/>
              <a:t>механизмов и устройств самоходных судов – </a:t>
            </a:r>
            <a:r>
              <a:rPr lang="ru-RU" sz="1200" b="1" dirty="0">
                <a:solidFill>
                  <a:srgbClr val="FF0000"/>
                </a:solidFill>
              </a:rPr>
              <a:t>7 шт. в </a:t>
            </a:r>
            <a:r>
              <a:rPr lang="ru-RU" sz="1200" b="1" dirty="0" smtClean="0">
                <a:solidFill>
                  <a:srgbClr val="FF0000"/>
                </a:solidFill>
              </a:rPr>
              <a:t>год</a:t>
            </a:r>
          </a:p>
          <a:p>
            <a:r>
              <a:rPr lang="ru-RU" sz="1200" dirty="0" smtClean="0"/>
              <a:t>Ремонт </a:t>
            </a:r>
            <a:r>
              <a:rPr lang="ru-RU" sz="1200" dirty="0"/>
              <a:t>электрооборудования и автоматики самоходных судов – </a:t>
            </a:r>
            <a:r>
              <a:rPr lang="ru-RU" sz="1200" b="1" dirty="0">
                <a:solidFill>
                  <a:srgbClr val="FF0000"/>
                </a:solidFill>
              </a:rPr>
              <a:t>7 шт. в </a:t>
            </a:r>
            <a:r>
              <a:rPr lang="ru-RU" sz="1200" b="1" dirty="0" smtClean="0">
                <a:solidFill>
                  <a:srgbClr val="FF0000"/>
                </a:solidFill>
              </a:rPr>
              <a:t>год</a:t>
            </a:r>
            <a:endParaRPr lang="ru-RU" sz="1200" b="1" dirty="0">
              <a:solidFill>
                <a:srgbClr val="FF0000"/>
              </a:solidFill>
            </a:endParaRPr>
          </a:p>
          <a:p>
            <a:endParaRPr lang="ru-RU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292497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"/>
            <a:ext cx="9143999" cy="794513"/>
          </a:xfrm>
          <a:prstGeom prst="rect">
            <a:avLst/>
          </a:prstGeom>
        </p:spPr>
      </p:pic>
      <p:sp>
        <p:nvSpPr>
          <p:cNvPr id="56" name="Заголовок 1"/>
          <p:cNvSpPr txBox="1">
            <a:spLocks/>
          </p:cNvSpPr>
          <p:nvPr/>
        </p:nvSpPr>
        <p:spPr>
          <a:xfrm>
            <a:off x="2146433" y="147383"/>
            <a:ext cx="6997567" cy="554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4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Хабаровский край в цифрах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clrChange>
              <a:clrFrom>
                <a:srgbClr val="F5EDCB"/>
              </a:clrFrom>
              <a:clrTo>
                <a:srgbClr val="F5EDC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42734" y="794510"/>
            <a:ext cx="5890805" cy="60752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941896"/>
            <a:ext cx="3415770" cy="28743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62" y="3855290"/>
            <a:ext cx="3509037" cy="2673209"/>
          </a:xfrm>
          <a:prstGeom prst="rect">
            <a:avLst/>
          </a:prstGeom>
        </p:spPr>
      </p:pic>
      <p:sp>
        <p:nvSpPr>
          <p:cNvPr id="12" name="Стрелка углом вверх 11"/>
          <p:cNvSpPr/>
          <p:nvPr/>
        </p:nvSpPr>
        <p:spPr>
          <a:xfrm rot="5400000">
            <a:off x="651935" y="3747709"/>
            <a:ext cx="414869" cy="431801"/>
          </a:xfrm>
          <a:prstGeom prst="bentUpArrow">
            <a:avLst/>
          </a:prstGeom>
          <a:noFill/>
          <a:ln w="38100">
            <a:solidFill>
              <a:srgbClr val="4FA7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34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0505" y="905507"/>
            <a:ext cx="6034051" cy="2741252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"/>
            <a:ext cx="9143999" cy="7945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726" y="971099"/>
            <a:ext cx="1879829" cy="1257164"/>
          </a:xfrm>
          <a:prstGeom prst="rect">
            <a:avLst/>
          </a:prstGeom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2467734" y="102166"/>
            <a:ext cx="5656972" cy="4556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400"/>
              </a:lnSpc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Проекты ТОР Хабаровского края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3" name="Picture 3" descr="C:\Users\ChurishkaD\Desktop\ФОТО проектов\_T2A017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0414" y="5241181"/>
            <a:ext cx="2120666" cy="129441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VorobyovaTY\Downloads\227_13.preview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533" y="2301220"/>
            <a:ext cx="2131881" cy="127133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VorobyovaTY\Downloads\РФП Групп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0147" y="5241182"/>
            <a:ext cx="2110988" cy="129441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147" y="3775844"/>
            <a:ext cx="2129267" cy="1243592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336901" y="1594022"/>
            <a:ext cx="1663183" cy="57916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"/>
              </a:lnSpc>
            </a:pPr>
            <a:r>
              <a:rPr lang="ru-RU" sz="900" b="1" dirty="0"/>
              <a:t>"</a:t>
            </a:r>
            <a:r>
              <a:rPr lang="ru-RU" sz="900" b="1" dirty="0" err="1"/>
              <a:t>ТехноНиколь</a:t>
            </a:r>
            <a:r>
              <a:rPr lang="ru-RU" sz="900" b="1" dirty="0"/>
              <a:t>-Дальний Восток"</a:t>
            </a:r>
          </a:p>
          <a:p>
            <a:pPr algn="ctr">
              <a:lnSpc>
                <a:spcPts val="600"/>
              </a:lnSpc>
            </a:pPr>
            <a:r>
              <a:rPr lang="ru-RU" sz="900" b="1" dirty="0"/>
              <a:t>"Производство каменной ваты и теплоизоляции из </a:t>
            </a:r>
            <a:r>
              <a:rPr lang="ru-RU" sz="900" b="1" dirty="0" err="1"/>
              <a:t>экструзионного</a:t>
            </a:r>
            <a:r>
              <a:rPr lang="ru-RU" sz="900" b="1" dirty="0"/>
              <a:t> </a:t>
            </a:r>
            <a:r>
              <a:rPr lang="ru-RU" sz="900" b="1" dirty="0" err="1"/>
              <a:t>пенополистирола</a:t>
            </a:r>
            <a:r>
              <a:rPr lang="ru-RU" sz="900" b="1" dirty="0"/>
              <a:t> </a:t>
            </a:r>
            <a:r>
              <a:rPr lang="ru-RU" sz="900" b="1" dirty="0" smtClean="0"/>
              <a:t>"</a:t>
            </a:r>
            <a:endParaRPr lang="ru-RU" sz="900" b="1" dirty="0"/>
          </a:p>
        </p:txBody>
      </p:sp>
      <p:pic>
        <p:nvPicPr>
          <p:cNvPr id="1026" name="Picture 2" descr="&amp;YUcy;&amp;rcy;&amp;icy;&amp;jcy; &amp;Tcy;&amp;rcy;&amp;ucy;&amp;tcy;&amp;ncy;&amp;iecy;&amp;vcy; &amp;ocy;&amp;tscy;&amp;iecy;&amp;ncy;&amp;icy;&amp;lcy; &amp;rcy;&amp;acy;&amp;bcy;&amp;ocy;&amp;tcy;&amp;ucy; &amp;ncy;&amp;ocy;&amp;vcy;&amp;ycy;&amp;khcy; &amp;pcy;&amp;rcy;&amp;iecy;&amp;dcy;&amp;pcy;&amp;rcy;&amp;icy;&amp;yacy;&amp;tcy;&amp;icy;&amp;jcy; &amp;Tcy;&amp;Ocy;&amp;Scy;&amp;Ecy;&amp;Rcy; «&amp;KHcy;&amp;acy;&amp;bcy;&amp;acy;&amp;rcy;&amp;ocy;&amp;vcy;&amp;scy;&amp;kcy;»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785" y="2301220"/>
            <a:ext cx="2093060" cy="125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857014" y="4374292"/>
            <a:ext cx="1875291" cy="52590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"/>
              </a:lnSpc>
            </a:pPr>
            <a:r>
              <a:rPr lang="ru-RU" sz="900" b="1" dirty="0"/>
              <a:t>"Индустриальный парк "Авангард" </a:t>
            </a:r>
          </a:p>
          <a:p>
            <a:pPr algn="ctr">
              <a:lnSpc>
                <a:spcPts val="600"/>
              </a:lnSpc>
            </a:pPr>
            <a:r>
              <a:rPr lang="ru-RU" sz="900" b="1" dirty="0"/>
              <a:t>"Развитие промышленного и логистического кластера на единой площадке"  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091225" y="5815468"/>
            <a:ext cx="1865398" cy="61203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"/>
              </a:lnSpc>
            </a:pPr>
            <a:r>
              <a:rPr lang="ru-RU" sz="900" b="1" dirty="0"/>
              <a:t> "</a:t>
            </a:r>
            <a:r>
              <a:rPr lang="ru-RU" sz="900" b="1" dirty="0" err="1"/>
              <a:t>Джей</a:t>
            </a:r>
            <a:r>
              <a:rPr lang="ru-RU" sz="900" b="1" dirty="0"/>
              <a:t> Джи Си </a:t>
            </a:r>
            <a:r>
              <a:rPr lang="ru-RU" sz="900" b="1" dirty="0" err="1"/>
              <a:t>Эвергрин</a:t>
            </a:r>
            <a:r>
              <a:rPr lang="ru-RU" sz="900" b="1" dirty="0"/>
              <a:t>"</a:t>
            </a:r>
          </a:p>
          <a:p>
            <a:pPr algn="ctr">
              <a:lnSpc>
                <a:spcPts val="600"/>
              </a:lnSpc>
            </a:pPr>
            <a:r>
              <a:rPr lang="ru-RU" sz="900" b="1" dirty="0"/>
              <a:t>"Современный тепличный комплекс для круглогодичного производства овощной продукции"</a:t>
            </a:r>
          </a:p>
          <a:p>
            <a:pPr algn="ctr">
              <a:lnSpc>
                <a:spcPts val="600"/>
              </a:lnSpc>
            </a:pPr>
            <a:r>
              <a:rPr lang="ru-RU" sz="900" b="1" dirty="0"/>
              <a:t>Инвестиции – 1036,5 млн. руб.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857014" y="2879447"/>
            <a:ext cx="1875291" cy="55929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"/>
              </a:lnSpc>
            </a:pPr>
            <a:r>
              <a:rPr lang="ru-RU" sz="900" b="1" dirty="0"/>
              <a:t>"Хабаровский трубный завод "</a:t>
            </a:r>
          </a:p>
          <a:p>
            <a:pPr algn="ctr">
              <a:lnSpc>
                <a:spcPts val="600"/>
              </a:lnSpc>
            </a:pPr>
            <a:r>
              <a:rPr lang="ru-RU" sz="900" b="1" dirty="0"/>
              <a:t>" Производство полимерных труб для водоснабжения</a:t>
            </a:r>
            <a:r>
              <a:rPr lang="ru-RU" sz="900" b="1" dirty="0" smtClean="0"/>
              <a:t>"</a:t>
            </a:r>
            <a:endParaRPr lang="ru-RU" sz="9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4223726" y="2879448"/>
            <a:ext cx="1768641" cy="57482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"/>
              </a:lnSpc>
            </a:pPr>
            <a:r>
              <a:rPr lang="ru-RU" sz="900" b="1" dirty="0"/>
              <a:t>"</a:t>
            </a:r>
            <a:r>
              <a:rPr lang="ru-RU" sz="900" b="1" dirty="0" err="1"/>
              <a:t>Прада</a:t>
            </a:r>
            <a:r>
              <a:rPr lang="ru-RU" sz="900" b="1" dirty="0"/>
              <a:t> </a:t>
            </a:r>
            <a:r>
              <a:rPr lang="ru-RU" sz="900" b="1" dirty="0" err="1"/>
              <a:t>промфильтр</a:t>
            </a:r>
            <a:r>
              <a:rPr lang="ru-RU" sz="900" b="1" dirty="0"/>
              <a:t>"</a:t>
            </a:r>
          </a:p>
          <a:p>
            <a:pPr algn="ctr">
              <a:lnSpc>
                <a:spcPts val="600"/>
              </a:lnSpc>
            </a:pPr>
            <a:r>
              <a:rPr lang="ru-RU" sz="900" b="1" dirty="0"/>
              <a:t>"Производство автомобильных салонных и воздушных фильтров</a:t>
            </a:r>
            <a:r>
              <a:rPr lang="ru-RU" sz="900" b="1" dirty="0" smtClean="0"/>
              <a:t>"</a:t>
            </a:r>
            <a:endParaRPr lang="ru-RU" sz="90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857014" y="5815468"/>
            <a:ext cx="1950430" cy="61203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"/>
              </a:lnSpc>
            </a:pPr>
            <a:r>
              <a:rPr lang="ru-RU" sz="900" b="1" dirty="0"/>
              <a:t>" RFP </a:t>
            </a:r>
            <a:r>
              <a:rPr lang="ru-RU" sz="900" b="1" dirty="0" err="1"/>
              <a:t>Group</a:t>
            </a:r>
            <a:r>
              <a:rPr lang="ru-RU" sz="900" b="1" dirty="0"/>
              <a:t>"</a:t>
            </a:r>
          </a:p>
          <a:p>
            <a:pPr algn="ctr">
              <a:lnSpc>
                <a:spcPts val="600"/>
              </a:lnSpc>
            </a:pPr>
            <a:r>
              <a:rPr lang="ru-RU" sz="900" b="1" dirty="0"/>
              <a:t>"Центр глубокой переработки древесины"</a:t>
            </a:r>
          </a:p>
          <a:p>
            <a:pPr algn="ctr">
              <a:lnSpc>
                <a:spcPts val="600"/>
              </a:lnSpc>
            </a:pPr>
            <a:r>
              <a:rPr lang="ru-RU" sz="900" b="1" dirty="0"/>
              <a:t>Общая стоимость проекта - 12084,9 млн. руб., из них 326,0 млн. руб. заявлено в рамках ТОСЭР</a:t>
            </a:r>
          </a:p>
        </p:txBody>
      </p:sp>
      <p:pic>
        <p:nvPicPr>
          <p:cNvPr id="1028" name="Picture 4" descr="C:\Users\YuzihovichVM\Downloads\КЛС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414" y="3767668"/>
            <a:ext cx="2133141" cy="123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YuzihovichVM\Downloads\Энерго импульс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493" y="971099"/>
            <a:ext cx="1858762" cy="125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4101276" y="4374293"/>
            <a:ext cx="1871416" cy="50667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"/>
              </a:lnSpc>
            </a:pPr>
            <a:r>
              <a:rPr lang="en-US" sz="900" b="1" dirty="0"/>
              <a:t>“</a:t>
            </a:r>
            <a:r>
              <a:rPr lang="ru-RU" sz="900" b="1" dirty="0"/>
              <a:t>Комплексные логистические системы</a:t>
            </a:r>
            <a:r>
              <a:rPr lang="en-US" sz="900" b="1" dirty="0"/>
              <a:t>”</a:t>
            </a:r>
          </a:p>
          <a:p>
            <a:pPr algn="ctr">
              <a:lnSpc>
                <a:spcPts val="600"/>
              </a:lnSpc>
            </a:pPr>
            <a:endParaRPr lang="ru-RU" sz="900" b="1" dirty="0"/>
          </a:p>
          <a:p>
            <a:pPr algn="ctr">
              <a:lnSpc>
                <a:spcPts val="600"/>
              </a:lnSpc>
            </a:pPr>
            <a:r>
              <a:rPr lang="ru-RU" sz="900" b="1" dirty="0"/>
              <a:t>“ Создание логистического комплекса</a:t>
            </a:r>
            <a:r>
              <a:rPr lang="ru-RU" sz="900" b="1" dirty="0" smtClean="0"/>
              <a:t>"</a:t>
            </a:r>
            <a:endParaRPr lang="ru-RU" sz="9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364964" y="1594022"/>
            <a:ext cx="1651820" cy="57338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"/>
              </a:lnSpc>
            </a:pPr>
            <a:r>
              <a:rPr lang="en-US" sz="900" b="1" dirty="0"/>
              <a:t>“”</a:t>
            </a:r>
            <a:r>
              <a:rPr lang="ru-RU" sz="900" b="1" dirty="0" err="1"/>
              <a:t>Энерго</a:t>
            </a:r>
            <a:r>
              <a:rPr lang="ru-RU" sz="900" b="1" dirty="0"/>
              <a:t>-Импульс</a:t>
            </a:r>
            <a:r>
              <a:rPr lang="en-US" sz="900" b="1" dirty="0"/>
              <a:t>”</a:t>
            </a:r>
          </a:p>
          <a:p>
            <a:pPr algn="ctr">
              <a:lnSpc>
                <a:spcPts val="600"/>
              </a:lnSpc>
            </a:pPr>
            <a:endParaRPr lang="ru-RU" sz="900" b="1" dirty="0"/>
          </a:p>
          <a:p>
            <a:pPr algn="ctr">
              <a:lnSpc>
                <a:spcPts val="600"/>
              </a:lnSpc>
            </a:pPr>
            <a:r>
              <a:rPr lang="ru-RU" sz="900" b="1" dirty="0"/>
              <a:t>“ Организация выпуска полимерных изоляторов</a:t>
            </a:r>
            <a:r>
              <a:rPr lang="ru-RU" sz="900" b="1" dirty="0" smtClean="0"/>
              <a:t>"</a:t>
            </a:r>
            <a:endParaRPr lang="ru-RU" sz="900" b="1" dirty="0"/>
          </a:p>
        </p:txBody>
      </p:sp>
      <p:pic>
        <p:nvPicPr>
          <p:cNvPr id="2" name="Picture 2" descr="C:\Users\YuzihovichVM\Downloads\27032010-06-095404475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10" y="979180"/>
            <a:ext cx="1961808" cy="125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247258" y="1594021"/>
            <a:ext cx="1819777" cy="59620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"/>
              </a:lnSpc>
            </a:pPr>
            <a:endParaRPr lang="ru-RU" sz="900" b="1" dirty="0"/>
          </a:p>
          <a:p>
            <a:pPr algn="ctr">
              <a:lnSpc>
                <a:spcPts val="600"/>
              </a:lnSpc>
            </a:pPr>
            <a:r>
              <a:rPr lang="en-US" sz="900" b="1" dirty="0"/>
              <a:t>”</a:t>
            </a:r>
            <a:r>
              <a:rPr lang="ru-RU" sz="900" b="1" dirty="0"/>
              <a:t>Инструментальный механический завод</a:t>
            </a:r>
            <a:r>
              <a:rPr lang="en-US" sz="900" b="1" dirty="0"/>
              <a:t>”</a:t>
            </a:r>
          </a:p>
          <a:p>
            <a:pPr algn="ctr">
              <a:lnSpc>
                <a:spcPts val="600"/>
              </a:lnSpc>
            </a:pPr>
            <a:r>
              <a:rPr lang="ru-RU" sz="900" b="1" dirty="0" smtClean="0"/>
              <a:t>“ </a:t>
            </a:r>
            <a:r>
              <a:rPr lang="ru-RU" sz="900" b="1" dirty="0"/>
              <a:t>Создание производства изделий для машиностроительной и железнодорожной отрасли</a:t>
            </a:r>
            <a:r>
              <a:rPr lang="ru-RU" sz="900" b="1" dirty="0" smtClean="0"/>
              <a:t>"</a:t>
            </a:r>
            <a:endParaRPr lang="ru-RU" sz="900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150505" y="3720432"/>
            <a:ext cx="6034050" cy="1385018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150505" y="5179123"/>
            <a:ext cx="6034050" cy="144502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51555" y="2317436"/>
            <a:ext cx="1548350" cy="1323143"/>
          </a:xfrm>
          <a:prstGeom prst="rect">
            <a:avLst/>
          </a:prstGeom>
          <a:solidFill>
            <a:schemeClr val="tx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Промышленность</a:t>
            </a:r>
            <a:endParaRPr lang="ru-RU" sz="1200" b="1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146366" y="3714253"/>
            <a:ext cx="1548350" cy="1391198"/>
          </a:xfrm>
          <a:prstGeom prst="rect">
            <a:avLst/>
          </a:prstGeom>
          <a:solidFill>
            <a:schemeClr val="tx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Логистика, Управление недвижимостью</a:t>
            </a:r>
            <a:endParaRPr lang="ru-RU" sz="1200" b="1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150505" y="5172945"/>
            <a:ext cx="1548350" cy="1459435"/>
          </a:xfrm>
          <a:prstGeom prst="rect">
            <a:avLst/>
          </a:prstGeom>
          <a:solidFill>
            <a:schemeClr val="tx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Сельское хозяйство,</a:t>
            </a:r>
          </a:p>
          <a:p>
            <a:pPr algn="ctr"/>
            <a:r>
              <a:rPr lang="ru-RU" sz="1200" b="1" dirty="0" smtClean="0"/>
              <a:t>Глубокая лесопереработка</a:t>
            </a:r>
            <a:endParaRPr lang="ru-RU" sz="12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6753879" y="1847288"/>
            <a:ext cx="2075408" cy="3840760"/>
          </a:xfrm>
          <a:prstGeom prst="rect">
            <a:avLst/>
          </a:prstGeom>
          <a:solidFill>
            <a:schemeClr val="tx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1400" dirty="0"/>
              <a:t>9 </a:t>
            </a:r>
            <a:r>
              <a:rPr lang="ru-RU" sz="1400" dirty="0" smtClean="0"/>
              <a:t>проектов введено в эксплуатацию в режиме ТОР</a:t>
            </a:r>
          </a:p>
          <a:p>
            <a:pPr>
              <a:spcBef>
                <a:spcPts val="1200"/>
              </a:spcBef>
            </a:pPr>
            <a:endParaRPr lang="en-US" sz="1400" dirty="0" smtClean="0"/>
          </a:p>
          <a:p>
            <a:pPr algn="l">
              <a:spcBef>
                <a:spcPts val="1200"/>
              </a:spcBef>
            </a:pPr>
            <a:r>
              <a:rPr lang="ru-RU" dirty="0" smtClean="0"/>
              <a:t>Произвели продукции на сумму – 3,3 млрд. рублей.</a:t>
            </a:r>
            <a:endParaRPr lang="ru-RU" dirty="0"/>
          </a:p>
          <a:p>
            <a:pPr algn="l">
              <a:spcBef>
                <a:spcPts val="1200"/>
              </a:spcBef>
            </a:pPr>
            <a:r>
              <a:rPr lang="ru-RU" dirty="0" smtClean="0"/>
              <a:t>Вложено инвестиций </a:t>
            </a:r>
            <a:r>
              <a:rPr lang="ru-RU" dirty="0"/>
              <a:t>– </a:t>
            </a:r>
            <a:r>
              <a:rPr lang="ru-RU" dirty="0" smtClean="0"/>
              <a:t>3,8 млрд. рублей.</a:t>
            </a:r>
            <a:endParaRPr lang="ru-RU" dirty="0"/>
          </a:p>
          <a:p>
            <a:pPr algn="l">
              <a:spcBef>
                <a:spcPts val="1200"/>
              </a:spcBef>
            </a:pPr>
            <a:r>
              <a:rPr lang="ru-RU" dirty="0" smtClean="0"/>
              <a:t>Создано рабочих мест </a:t>
            </a:r>
            <a:r>
              <a:rPr lang="ru-RU" dirty="0"/>
              <a:t>– 464 </a:t>
            </a:r>
          </a:p>
          <a:p>
            <a:pPr algn="l">
              <a:spcBef>
                <a:spcPts val="1200"/>
              </a:spcBef>
            </a:pPr>
            <a:r>
              <a:rPr lang="ru-RU" dirty="0" smtClean="0"/>
              <a:t>Уплачено налогов –  76 млн. </a:t>
            </a:r>
            <a:r>
              <a:rPr lang="ru-RU" dirty="0"/>
              <a:t>руб. 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6230926" y="2731672"/>
            <a:ext cx="495182" cy="2088344"/>
          </a:xfrm>
          <a:prstGeom prst="rightArrow">
            <a:avLst/>
          </a:prstGeom>
          <a:solidFill>
            <a:schemeClr val="tx2">
              <a:alpha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/>
          </a:p>
        </p:txBody>
      </p:sp>
    </p:spTree>
    <p:extLst>
      <p:ext uri="{BB962C8B-B14F-4D97-AF65-F5344CB8AC3E}">
        <p14:creationId xmlns:p14="http://schemas.microsoft.com/office/powerpoint/2010/main" val="395393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"/>
            <a:ext cx="9143999" cy="794513"/>
          </a:xfrm>
          <a:prstGeom prst="rect">
            <a:avLst/>
          </a:prstGeom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1787203" y="114723"/>
            <a:ext cx="6997567" cy="554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4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Сопоставление льготных режимов</a:t>
            </a:r>
            <a:endParaRPr lang="ru-RU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/>
          </p:nvPr>
        </p:nvGraphicFramePr>
        <p:xfrm>
          <a:off x="211235" y="1717766"/>
          <a:ext cx="8721528" cy="50081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29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289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526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256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559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9544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4008">
                <a:tc>
                  <a:txBody>
                    <a:bodyPr/>
                    <a:lstStyle/>
                    <a:p>
                      <a:pPr algn="ctr" fontAlgn="t">
                        <a:lnSpc>
                          <a:spcPts val="800"/>
                        </a:lnSpc>
                      </a:pPr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Вид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налога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800"/>
                        </a:lnSpc>
                      </a:pPr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Без льгот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800"/>
                        </a:lnSpc>
                      </a:pPr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Приоритетный инвестиционный проект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800"/>
                        </a:lnSpc>
                      </a:pPr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Региональный инвестиционный проект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800"/>
                        </a:lnSpc>
                      </a:pPr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ТОСЭР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800"/>
                        </a:lnSpc>
                      </a:pPr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СПВ</a:t>
                      </a:r>
                      <a:endParaRPr lang="en-US" sz="1100" b="1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" marR="6350" marT="635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7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Налог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на прибыль 10 лет, млн </a:t>
                      </a:r>
                      <a:r>
                        <a:rPr lang="en-US" sz="11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3" algn="ctr" fontAlgn="b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3,2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3" algn="ctr" fontAlgn="b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2,8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3" algn="ctr" fontAlgn="b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0,8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3" algn="ctr" fontAlgn="b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1,0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3" algn="ctr" fontAlgn="b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1,0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87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Налог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на имущество 10 лет, млн </a:t>
                      </a:r>
                      <a:r>
                        <a:rPr lang="en-US" sz="11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3" algn="ctr" fontAlgn="b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11,0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3" algn="ctr" fontAlgn="b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8,3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3" algn="ctr" fontAlgn="b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11,0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3" algn="ctr" fontAlgn="b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2,8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3" algn="ctr" fontAlgn="b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1,3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87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Социальные 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10 лет, млн </a:t>
                      </a:r>
                      <a:r>
                        <a:rPr lang="en-US" sz="11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3"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8,7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3"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8,7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3"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8,7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3"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2,2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3"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2,2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8789">
                <a:tc>
                  <a:txBody>
                    <a:bodyPr/>
                    <a:lstStyle/>
                    <a:p>
                      <a:pPr algn="ctr" fontAlgn="b">
                        <a:lnSpc>
                          <a:spcPts val="1000"/>
                        </a:lnSpc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НДФЛ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10 лет, млн </a:t>
                      </a:r>
                      <a:r>
                        <a:rPr lang="en-US" sz="11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3"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3,8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3"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3,8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3"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3,8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3"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3,8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3"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3,8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58076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31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Платежи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в бюджет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0" marR="0" marT="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0" marR="0" marT="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0" marR="0" marT="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31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Экономия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на платежах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0" marR="0" marT="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0" marR="0" marT="0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551848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9" name="Пятиугольник 18"/>
          <p:cNvSpPr/>
          <p:nvPr/>
        </p:nvSpPr>
        <p:spPr>
          <a:xfrm>
            <a:off x="323051" y="3380826"/>
            <a:ext cx="1978218" cy="1261630"/>
          </a:xfrm>
          <a:prstGeom prst="homePlate">
            <a:avLst>
              <a:gd name="adj" fmla="val 19801"/>
            </a:avLst>
          </a:prstGeom>
          <a:solidFill>
            <a:srgbClr val="E9ED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Основные платежи в бюджет за 10 лет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323051" y="5259979"/>
            <a:ext cx="1978218" cy="1221140"/>
          </a:xfrm>
          <a:prstGeom prst="homePlate">
            <a:avLst>
              <a:gd name="adj" fmla="val 19801"/>
            </a:avLst>
          </a:prstGeom>
          <a:solidFill>
            <a:srgbClr val="E9ED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>
              <a:lnSpc>
                <a:spcPts val="12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Экономия за 10 лет</a:t>
            </a:r>
            <a:endParaRPr lang="en-US" sz="1600" dirty="0">
              <a:solidFill>
                <a:schemeClr val="tx1"/>
              </a:solidFill>
            </a:endParaRPr>
          </a:p>
        </p:txBody>
      </p:sp>
      <p:graphicFrame>
        <p:nvGraphicFramePr>
          <p:cNvPr id="22" name="Диаграмма 21"/>
          <p:cNvGraphicFramePr>
            <a:graphicFrameLocks/>
          </p:cNvGraphicFramePr>
          <p:nvPr>
            <p:extLst/>
          </p:nvPr>
        </p:nvGraphicFramePr>
        <p:xfrm>
          <a:off x="2301269" y="2945656"/>
          <a:ext cx="6687894" cy="1710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Диаграмма 22"/>
          <p:cNvGraphicFramePr/>
          <p:nvPr>
            <p:extLst/>
          </p:nvPr>
        </p:nvGraphicFramePr>
        <p:xfrm>
          <a:off x="2146433" y="5151334"/>
          <a:ext cx="6927129" cy="144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Выноска 2 23"/>
          <p:cNvSpPr/>
          <p:nvPr/>
        </p:nvSpPr>
        <p:spPr>
          <a:xfrm>
            <a:off x="3496492" y="957796"/>
            <a:ext cx="5426228" cy="678451"/>
          </a:xfrm>
          <a:prstGeom prst="borderCallout2">
            <a:avLst>
              <a:gd name="adj1" fmla="val 105190"/>
              <a:gd name="adj2" fmla="val 953"/>
              <a:gd name="adj3" fmla="val 102457"/>
              <a:gd name="adj4" fmla="val 664"/>
              <a:gd name="adj5" fmla="val 116979"/>
              <a:gd name="adj6" fmla="val 108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</a:rPr>
              <a:t>Инвестиции в </a:t>
            </a:r>
            <a:r>
              <a:rPr lang="ru-RU" sz="1400" dirty="0" smtClean="0">
                <a:solidFill>
                  <a:schemeClr val="tx2"/>
                </a:solidFill>
              </a:rPr>
              <a:t>условный проект – </a:t>
            </a:r>
            <a:r>
              <a:rPr lang="ru-RU" sz="1400" b="1" dirty="0" smtClean="0">
                <a:solidFill>
                  <a:schemeClr val="tx2"/>
                </a:solidFill>
              </a:rPr>
              <a:t>50 </a:t>
            </a:r>
            <a:r>
              <a:rPr lang="ru-RU" sz="1400" b="1" dirty="0">
                <a:solidFill>
                  <a:schemeClr val="tx2"/>
                </a:solidFill>
              </a:rPr>
              <a:t>млн. </a:t>
            </a:r>
            <a:r>
              <a:rPr lang="en-US" sz="1400" b="1" dirty="0" smtClean="0">
                <a:solidFill>
                  <a:schemeClr val="tx2"/>
                </a:solidFill>
              </a:rPr>
              <a:t>$</a:t>
            </a:r>
            <a:endParaRPr lang="ru-RU" sz="1400" b="1" dirty="0">
              <a:solidFill>
                <a:schemeClr val="tx2"/>
              </a:solidFill>
            </a:endParaRPr>
          </a:p>
          <a:p>
            <a:pPr algn="ctr"/>
            <a:r>
              <a:rPr lang="ru-RU" sz="1400" dirty="0">
                <a:solidFill>
                  <a:schemeClr val="tx2"/>
                </a:solidFill>
              </a:rPr>
              <a:t>Штат – </a:t>
            </a:r>
            <a:r>
              <a:rPr lang="ru-RU" sz="1400" b="1" dirty="0">
                <a:solidFill>
                  <a:schemeClr val="tx2"/>
                </a:solidFill>
              </a:rPr>
              <a:t>300 человек </a:t>
            </a:r>
            <a:r>
              <a:rPr lang="en-US" sz="1400" b="1" dirty="0">
                <a:solidFill>
                  <a:schemeClr val="tx2"/>
                </a:solidFill>
              </a:rPr>
              <a:t>(</a:t>
            </a:r>
            <a:r>
              <a:rPr lang="ru-RU" sz="1400" b="1" dirty="0">
                <a:solidFill>
                  <a:schemeClr val="tx2"/>
                </a:solidFill>
              </a:rPr>
              <a:t>средняя заработная плата -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b="1" dirty="0" smtClean="0">
                <a:solidFill>
                  <a:schemeClr val="tx2"/>
                </a:solidFill>
              </a:rPr>
              <a:t>800</a:t>
            </a:r>
            <a:r>
              <a:rPr lang="en-US" sz="1400" b="1" dirty="0" smtClean="0">
                <a:solidFill>
                  <a:schemeClr val="tx2"/>
                </a:solidFill>
              </a:rPr>
              <a:t> $</a:t>
            </a:r>
            <a:r>
              <a:rPr lang="ru-RU" sz="1400" b="1" dirty="0" smtClean="0">
                <a:solidFill>
                  <a:schemeClr val="tx2"/>
                </a:solidFill>
              </a:rPr>
              <a:t>)</a:t>
            </a:r>
            <a:endParaRPr lang="ru-RU" sz="1400" b="1" dirty="0">
              <a:solidFill>
                <a:schemeClr val="tx2"/>
              </a:solidFill>
            </a:endParaRPr>
          </a:p>
          <a:p>
            <a:pPr algn="ctr"/>
            <a:r>
              <a:rPr lang="ru-RU" sz="1400" dirty="0">
                <a:solidFill>
                  <a:schemeClr val="tx2"/>
                </a:solidFill>
              </a:rPr>
              <a:t>Фонд оплаты труда – </a:t>
            </a:r>
            <a:r>
              <a:rPr lang="en-US" sz="1400" b="1" dirty="0" smtClean="0">
                <a:solidFill>
                  <a:schemeClr val="tx2"/>
                </a:solidFill>
              </a:rPr>
              <a:t>2,</a:t>
            </a:r>
            <a:r>
              <a:rPr lang="ru-RU" sz="1400" b="1" dirty="0" smtClean="0">
                <a:solidFill>
                  <a:schemeClr val="tx2"/>
                </a:solidFill>
              </a:rPr>
              <a:t>9 </a:t>
            </a:r>
            <a:r>
              <a:rPr lang="ru-RU" sz="1400" b="1" dirty="0">
                <a:solidFill>
                  <a:schemeClr val="tx2"/>
                </a:solidFill>
              </a:rPr>
              <a:t>млн. </a:t>
            </a:r>
            <a:r>
              <a:rPr lang="en-US" sz="1400" b="1" dirty="0" smtClean="0">
                <a:solidFill>
                  <a:schemeClr val="tx2"/>
                </a:solidFill>
              </a:rPr>
              <a:t>$</a:t>
            </a:r>
            <a:r>
              <a:rPr lang="ru-RU" sz="1400" b="1" dirty="0" smtClean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/ год</a:t>
            </a:r>
            <a:r>
              <a:rPr lang="ru-RU" sz="1400" dirty="0">
                <a:solidFill>
                  <a:schemeClr val="tx2"/>
                </a:solidFill>
              </a:rPr>
              <a:t>, прибыль – </a:t>
            </a:r>
            <a:r>
              <a:rPr lang="ru-RU" sz="1400" b="1" dirty="0" smtClean="0">
                <a:solidFill>
                  <a:schemeClr val="tx2"/>
                </a:solidFill>
              </a:rPr>
              <a:t>1</a:t>
            </a:r>
            <a:r>
              <a:rPr lang="en-US" sz="1400" b="1" dirty="0" smtClean="0">
                <a:solidFill>
                  <a:schemeClr val="tx2"/>
                </a:solidFill>
              </a:rPr>
              <a:t>,</a:t>
            </a:r>
            <a:r>
              <a:rPr lang="ru-RU" sz="1400" b="1" dirty="0" smtClean="0">
                <a:solidFill>
                  <a:schemeClr val="tx2"/>
                </a:solidFill>
              </a:rPr>
              <a:t>6 </a:t>
            </a:r>
            <a:r>
              <a:rPr lang="ru-RU" sz="1400" b="1" dirty="0">
                <a:solidFill>
                  <a:schemeClr val="tx2"/>
                </a:solidFill>
              </a:rPr>
              <a:t>млн. </a:t>
            </a:r>
            <a:r>
              <a:rPr lang="en-US" sz="1400" b="1" dirty="0">
                <a:solidFill>
                  <a:schemeClr val="tx2"/>
                </a:solidFill>
              </a:rPr>
              <a:t>$</a:t>
            </a:r>
            <a:r>
              <a:rPr lang="en-US" sz="1400" b="1" dirty="0" smtClean="0">
                <a:solidFill>
                  <a:schemeClr val="tx2"/>
                </a:solidFill>
              </a:rPr>
              <a:t>/</a:t>
            </a:r>
            <a:r>
              <a:rPr lang="ru-RU" sz="1400" b="1" dirty="0">
                <a:solidFill>
                  <a:schemeClr val="tx2"/>
                </a:solidFill>
              </a:rPr>
              <a:t>год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416629" y="2122714"/>
            <a:ext cx="476794" cy="2220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1F4E79"/>
                </a:solidFill>
              </a:rPr>
              <a:t>20%</a:t>
            </a:r>
            <a:endParaRPr lang="ru-RU" sz="1000" b="1" dirty="0">
              <a:solidFill>
                <a:srgbClr val="1F4E79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735977" y="2122714"/>
            <a:ext cx="822960" cy="2220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1F4E79"/>
                </a:solidFill>
              </a:rPr>
              <a:t>15.5%_20%</a:t>
            </a:r>
            <a:endParaRPr lang="ru-RU" sz="1000" b="1" dirty="0">
              <a:solidFill>
                <a:srgbClr val="1F4E79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996542" y="2122714"/>
            <a:ext cx="822960" cy="22206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0%_10%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315891" y="2122714"/>
            <a:ext cx="822960" cy="2220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1F4E79"/>
                </a:solidFill>
              </a:rPr>
              <a:t>0%_12%</a:t>
            </a:r>
            <a:endParaRPr lang="ru-RU" sz="1000" b="1" dirty="0">
              <a:solidFill>
                <a:srgbClr val="1F4E79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569925" y="2122714"/>
            <a:ext cx="822960" cy="2220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smtClean="0">
                <a:solidFill>
                  <a:srgbClr val="1F4E79"/>
                </a:solidFill>
              </a:rPr>
              <a:t>0%_12%</a:t>
            </a:r>
            <a:endParaRPr lang="ru-RU" sz="1000" b="1" dirty="0">
              <a:solidFill>
                <a:srgbClr val="1F4E79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416629" y="2397030"/>
            <a:ext cx="476794" cy="2220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1F4E79"/>
                </a:solidFill>
              </a:rPr>
              <a:t>2.2%</a:t>
            </a:r>
            <a:endParaRPr lang="ru-RU" sz="1000" b="1" dirty="0">
              <a:solidFill>
                <a:srgbClr val="1F4E79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735977" y="2410088"/>
            <a:ext cx="822960" cy="2220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1F4E79"/>
                </a:solidFill>
              </a:rPr>
              <a:t>1.1%_2.2%</a:t>
            </a:r>
            <a:endParaRPr lang="ru-RU" sz="1000" b="1" dirty="0">
              <a:solidFill>
                <a:srgbClr val="1F4E79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996542" y="2397030"/>
            <a:ext cx="476794" cy="2220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1F4E79"/>
                </a:solidFill>
              </a:rPr>
              <a:t>2.2%</a:t>
            </a:r>
            <a:endParaRPr lang="ru-RU" sz="1000" b="1" dirty="0">
              <a:solidFill>
                <a:srgbClr val="1F4E79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315891" y="2397030"/>
            <a:ext cx="822960" cy="2220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1F4E79"/>
                </a:solidFill>
              </a:rPr>
              <a:t>0%_2.2%</a:t>
            </a:r>
            <a:endParaRPr lang="ru-RU" sz="1000" b="1" dirty="0">
              <a:solidFill>
                <a:srgbClr val="1F4E79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569925" y="2397030"/>
            <a:ext cx="822960" cy="22206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0%_0.5%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416629" y="2671346"/>
            <a:ext cx="476794" cy="2220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1F4E79"/>
                </a:solidFill>
              </a:rPr>
              <a:t>30%</a:t>
            </a:r>
            <a:endParaRPr lang="ru-RU" sz="1000" b="1" dirty="0">
              <a:solidFill>
                <a:srgbClr val="1F4E79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735977" y="2671346"/>
            <a:ext cx="476794" cy="2220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1F4E79"/>
                </a:solidFill>
              </a:rPr>
              <a:t>30%</a:t>
            </a:r>
            <a:endParaRPr lang="ru-RU" sz="1000" b="1" dirty="0">
              <a:solidFill>
                <a:srgbClr val="1F4E79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996542" y="2671346"/>
            <a:ext cx="476794" cy="2220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1F4E79"/>
                </a:solidFill>
              </a:rPr>
              <a:t>30%</a:t>
            </a:r>
            <a:endParaRPr lang="ru-RU" sz="1000" b="1" dirty="0">
              <a:solidFill>
                <a:srgbClr val="1F4E79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315891" y="2671346"/>
            <a:ext cx="476794" cy="22206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7.6%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569925" y="2671346"/>
            <a:ext cx="476794" cy="22206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7.6%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2416629" y="2945656"/>
            <a:ext cx="476794" cy="2220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1F4E79"/>
                </a:solidFill>
              </a:rPr>
              <a:t>13%</a:t>
            </a:r>
            <a:endParaRPr lang="ru-RU" sz="1000" b="1" dirty="0">
              <a:solidFill>
                <a:srgbClr val="1F4E79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3735977" y="2945656"/>
            <a:ext cx="476794" cy="2220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1F4E79"/>
                </a:solidFill>
              </a:rPr>
              <a:t>13%</a:t>
            </a:r>
            <a:endParaRPr lang="ru-RU" sz="1000" b="1" dirty="0">
              <a:solidFill>
                <a:srgbClr val="1F4E79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4996542" y="2945656"/>
            <a:ext cx="476794" cy="2220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1F4E79"/>
                </a:solidFill>
              </a:rPr>
              <a:t>13%</a:t>
            </a:r>
            <a:endParaRPr lang="ru-RU" sz="1000" b="1" dirty="0">
              <a:solidFill>
                <a:srgbClr val="1F4E79"/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315891" y="2945656"/>
            <a:ext cx="476794" cy="2220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1F4E79"/>
                </a:solidFill>
              </a:rPr>
              <a:t>13%</a:t>
            </a:r>
            <a:endParaRPr lang="ru-RU" sz="1000" b="1" dirty="0">
              <a:solidFill>
                <a:srgbClr val="1F4E79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7569925" y="2945656"/>
            <a:ext cx="476794" cy="2220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1F4E79"/>
                </a:solidFill>
              </a:rPr>
              <a:t>13%</a:t>
            </a:r>
            <a:endParaRPr lang="ru-RU" sz="1000" b="1" dirty="0">
              <a:solidFill>
                <a:srgbClr val="1F4E79"/>
              </a:solidFill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8307976" y="5192151"/>
            <a:ext cx="476794" cy="22206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69%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6975565" y="5213374"/>
            <a:ext cx="476794" cy="22206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64%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5734594" y="5219570"/>
            <a:ext cx="476794" cy="22206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9</a:t>
            </a:r>
            <a:r>
              <a:rPr lang="ru-RU" sz="1000" b="1" dirty="0" smtClean="0">
                <a:solidFill>
                  <a:schemeClr val="bg1"/>
                </a:solidFill>
              </a:rPr>
              <a:t>%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4402182" y="5219570"/>
            <a:ext cx="476794" cy="22206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12%</a:t>
            </a:r>
            <a:endParaRPr lang="ru-RU" sz="1000" b="1" dirty="0">
              <a:solidFill>
                <a:schemeClr val="bg1"/>
              </a:solidFill>
            </a:endParaRPr>
          </a:p>
        </p:txBody>
      </p:sp>
      <p:graphicFrame>
        <p:nvGraphicFramePr>
          <p:cNvPr id="52" name="Диаграмма 51"/>
          <p:cNvGraphicFramePr>
            <a:graphicFrameLocks/>
          </p:cNvGraphicFramePr>
          <p:nvPr>
            <p:extLst/>
          </p:nvPr>
        </p:nvGraphicFramePr>
        <p:xfrm>
          <a:off x="-489856" y="669554"/>
          <a:ext cx="4049485" cy="1414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0847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4843850" y="4281616"/>
            <a:ext cx="4121474" cy="2439860"/>
          </a:xfrm>
          <a:prstGeom prst="rect">
            <a:avLst/>
          </a:prstGeom>
          <a:solidFill>
            <a:schemeClr val="bg1"/>
          </a:solidFill>
          <a:ln>
            <a:solidFill>
              <a:srgbClr val="098F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200"/>
              </a:lnSpc>
            </a:pPr>
            <a:endParaRPr lang="ru-RU" sz="1200">
              <a:solidFill>
                <a:srgbClr val="098FB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"/>
            <a:ext cx="9143999" cy="79451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02676" y="0"/>
            <a:ext cx="7262648" cy="6125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400" b="1" dirty="0">
                <a:solidFill>
                  <a:srgbClr val="002060"/>
                </a:solidFill>
              </a:rPr>
              <a:t>О реализации Федерального закона № 119-ФЗ на территории Хабаровского края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404" y="4341179"/>
            <a:ext cx="3025601" cy="2380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Диаграмма 7"/>
          <p:cNvGraphicFramePr/>
          <p:nvPr>
            <p:extLst/>
          </p:nvPr>
        </p:nvGraphicFramePr>
        <p:xfrm>
          <a:off x="5060091" y="4439085"/>
          <a:ext cx="3830593" cy="2211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84205" y="3947855"/>
            <a:ext cx="8859795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200" dirty="0" smtClean="0">
                <a:solidFill>
                  <a:srgbClr val="1227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Поступило </a:t>
            </a:r>
            <a:r>
              <a:rPr lang="ru-RU" sz="1200" b="1" dirty="0" smtClean="0">
                <a:solidFill>
                  <a:srgbClr val="1227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12 000</a:t>
            </a:r>
            <a:r>
              <a:rPr lang="ru-RU" sz="1200" dirty="0" smtClean="0">
                <a:solidFill>
                  <a:srgbClr val="1227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заявок (</a:t>
            </a:r>
            <a:r>
              <a:rPr lang="ru-RU" sz="1200" b="1" dirty="0" smtClean="0">
                <a:solidFill>
                  <a:srgbClr val="1227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r>
              <a:rPr lang="ru-RU" sz="1200" dirty="0" smtClean="0">
                <a:solidFill>
                  <a:srgbClr val="1227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 из края), предоставлено </a:t>
            </a:r>
            <a:r>
              <a:rPr lang="ru-RU" sz="1200" b="1" dirty="0" smtClean="0">
                <a:solidFill>
                  <a:srgbClr val="1227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2 700</a:t>
            </a:r>
            <a:r>
              <a:rPr lang="ru-RU" sz="1200" dirty="0" smtClean="0">
                <a:solidFill>
                  <a:srgbClr val="1227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участков, будет предоставлено более </a:t>
            </a:r>
            <a:r>
              <a:rPr lang="ru-RU" sz="1200" b="1" dirty="0" smtClean="0">
                <a:solidFill>
                  <a:srgbClr val="1227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6 000</a:t>
            </a:r>
            <a:r>
              <a:rPr lang="ru-RU" sz="1200" dirty="0" smtClean="0">
                <a:solidFill>
                  <a:srgbClr val="1227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участков</a:t>
            </a:r>
            <a:endParaRPr lang="ru-RU" sz="1200" u="sng" dirty="0">
              <a:solidFill>
                <a:srgbClr val="1227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/>
          </p:nvPr>
        </p:nvGraphicFramePr>
        <p:xfrm>
          <a:off x="125870" y="3341626"/>
          <a:ext cx="7918380" cy="766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404" y="897179"/>
            <a:ext cx="6205537" cy="2305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ая выноска 13"/>
          <p:cNvSpPr/>
          <p:nvPr/>
        </p:nvSpPr>
        <p:spPr>
          <a:xfrm>
            <a:off x="6790267" y="897180"/>
            <a:ext cx="2175057" cy="618354"/>
          </a:xfrm>
          <a:prstGeom prst="wedgeRectCallout">
            <a:avLst>
              <a:gd name="adj1" fmla="val -61316"/>
              <a:gd name="adj2" fmla="val -24085"/>
            </a:avLst>
          </a:prstGeom>
          <a:solidFill>
            <a:schemeClr val="bg1"/>
          </a:solidFill>
          <a:ln>
            <a:solidFill>
              <a:srgbClr val="098F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200"/>
              </a:lnSpc>
            </a:pPr>
            <a:r>
              <a:rPr lang="ru-RU" sz="1600" dirty="0">
                <a:solidFill>
                  <a:srgbClr val="098FB0"/>
                </a:solidFill>
              </a:rPr>
              <a:t>1. Получить доступ к порталу </a:t>
            </a:r>
            <a:r>
              <a:rPr lang="ru-RU" sz="1600" dirty="0" err="1">
                <a:solidFill>
                  <a:srgbClr val="098FB0"/>
                </a:solidFill>
              </a:rPr>
              <a:t>госулуг</a:t>
            </a:r>
            <a:endParaRPr lang="ru-RU" sz="1600" dirty="0">
              <a:solidFill>
                <a:srgbClr val="098FB0"/>
              </a:solidFill>
            </a:endParaRPr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5546304" y="897179"/>
            <a:ext cx="987846" cy="259818"/>
          </a:xfrm>
          <a:prstGeom prst="flowChartTermina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6790267" y="1592518"/>
            <a:ext cx="2175057" cy="618354"/>
          </a:xfrm>
          <a:prstGeom prst="wedgeRectCallout">
            <a:avLst>
              <a:gd name="adj1" fmla="val -133018"/>
              <a:gd name="adj2" fmla="val -25728"/>
            </a:avLst>
          </a:prstGeom>
          <a:solidFill>
            <a:schemeClr val="bg1"/>
          </a:solidFill>
          <a:ln>
            <a:solidFill>
              <a:srgbClr val="098F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200"/>
              </a:lnSpc>
            </a:pPr>
            <a:r>
              <a:rPr lang="ru-RU" sz="1600" dirty="0">
                <a:solidFill>
                  <a:srgbClr val="098FB0"/>
                </a:solidFill>
              </a:rPr>
              <a:t>2</a:t>
            </a:r>
            <a:r>
              <a:rPr lang="ru-RU" sz="1600" dirty="0" smtClean="0">
                <a:solidFill>
                  <a:srgbClr val="098FB0"/>
                </a:solidFill>
              </a:rPr>
              <a:t>. Выбрать земельный участок до 1 Га на гражданина</a:t>
            </a:r>
          </a:p>
        </p:txBody>
      </p:sp>
      <p:sp>
        <p:nvSpPr>
          <p:cNvPr id="18" name="Блок-схема: знак завершения 17"/>
          <p:cNvSpPr/>
          <p:nvPr/>
        </p:nvSpPr>
        <p:spPr>
          <a:xfrm>
            <a:off x="3939331" y="1607193"/>
            <a:ext cx="987846" cy="259818"/>
          </a:xfrm>
          <a:prstGeom prst="flowChartTermina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6790267" y="2287855"/>
            <a:ext cx="2175057" cy="915151"/>
          </a:xfrm>
          <a:prstGeom prst="wedgeRectCallout">
            <a:avLst>
              <a:gd name="adj1" fmla="val -212194"/>
              <a:gd name="adj2" fmla="val -57768"/>
            </a:avLst>
          </a:prstGeom>
          <a:solidFill>
            <a:schemeClr val="bg1"/>
          </a:solidFill>
          <a:ln>
            <a:solidFill>
              <a:srgbClr val="098F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200"/>
              </a:lnSpc>
            </a:pPr>
            <a:r>
              <a:rPr lang="ru-RU" sz="1600" dirty="0" smtClean="0">
                <a:solidFill>
                  <a:srgbClr val="098FB0"/>
                </a:solidFill>
              </a:rPr>
              <a:t>3. Использовать:</a:t>
            </a:r>
          </a:p>
          <a:p>
            <a:pPr>
              <a:lnSpc>
                <a:spcPts val="1000"/>
              </a:lnSpc>
            </a:pPr>
            <a:r>
              <a:rPr lang="ru-RU" sz="1000" dirty="0" smtClean="0">
                <a:solidFill>
                  <a:srgbClr val="098FB0"/>
                </a:solidFill>
              </a:rPr>
              <a:t>- Определиться с видом (1 год)</a:t>
            </a:r>
          </a:p>
          <a:p>
            <a:pPr>
              <a:lnSpc>
                <a:spcPts val="1000"/>
              </a:lnSpc>
            </a:pPr>
            <a:r>
              <a:rPr lang="ru-RU" sz="1000" dirty="0" smtClean="0">
                <a:solidFill>
                  <a:srgbClr val="098FB0"/>
                </a:solidFill>
              </a:rPr>
              <a:t>- Отчет об использовании (через 3 года)</a:t>
            </a:r>
          </a:p>
          <a:p>
            <a:pPr>
              <a:lnSpc>
                <a:spcPts val="1000"/>
              </a:lnSpc>
            </a:pPr>
            <a:r>
              <a:rPr lang="ru-RU" sz="1000" dirty="0" smtClean="0">
                <a:solidFill>
                  <a:srgbClr val="098FB0"/>
                </a:solidFill>
              </a:rPr>
              <a:t>- Оформить права (через 5 лет)</a:t>
            </a:r>
          </a:p>
        </p:txBody>
      </p:sp>
      <p:sp>
        <p:nvSpPr>
          <p:cNvPr id="20" name="Блок-схема: знак завершения 19"/>
          <p:cNvSpPr/>
          <p:nvPr/>
        </p:nvSpPr>
        <p:spPr>
          <a:xfrm>
            <a:off x="2201971" y="2080963"/>
            <a:ext cx="987846" cy="259818"/>
          </a:xfrm>
          <a:prstGeom prst="flowChartTermina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8044250" y="3341626"/>
            <a:ext cx="1000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1050" dirty="0" smtClean="0"/>
              <a:t>Средний срок в крае: </a:t>
            </a:r>
          </a:p>
          <a:p>
            <a:pPr algn="ctr">
              <a:lnSpc>
                <a:spcPts val="900"/>
              </a:lnSpc>
            </a:pPr>
            <a:r>
              <a:rPr lang="ru-RU" sz="1050" b="1" dirty="0" smtClean="0"/>
              <a:t>25 рабочих дней</a:t>
            </a:r>
            <a:endParaRPr lang="ru-RU" sz="1050" b="1" dirty="0"/>
          </a:p>
        </p:txBody>
      </p:sp>
      <p:sp>
        <p:nvSpPr>
          <p:cNvPr id="23" name="Стрелка вправо 22"/>
          <p:cNvSpPr/>
          <p:nvPr/>
        </p:nvSpPr>
        <p:spPr>
          <a:xfrm>
            <a:off x="3256006" y="4939990"/>
            <a:ext cx="1587844" cy="1046859"/>
          </a:xfrm>
          <a:prstGeom prst="rightArrow">
            <a:avLst>
              <a:gd name="adj1" fmla="val 50000"/>
              <a:gd name="adj2" fmla="val 26923"/>
            </a:avLst>
          </a:prstGeom>
          <a:solidFill>
            <a:schemeClr val="bg1"/>
          </a:solidFill>
          <a:ln>
            <a:solidFill>
              <a:srgbClr val="098F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200"/>
              </a:lnSpc>
            </a:pPr>
            <a:r>
              <a:rPr lang="ru-RU" sz="1200" dirty="0" smtClean="0">
                <a:solidFill>
                  <a:srgbClr val="098FB0"/>
                </a:solidFill>
              </a:rPr>
              <a:t>Определились с использованием</a:t>
            </a:r>
            <a:endParaRPr lang="ru-RU" sz="1200" dirty="0">
              <a:solidFill>
                <a:srgbClr val="098F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1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"/>
            <a:ext cx="9143999" cy="794513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946675" y="156807"/>
            <a:ext cx="6997567" cy="554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4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Инвестиционные порталы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58" y="868447"/>
            <a:ext cx="3893380" cy="2506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036" y="868446"/>
            <a:ext cx="3994218" cy="2506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5165" y="3685784"/>
            <a:ext cx="4013089" cy="294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288" y="3685784"/>
            <a:ext cx="3804450" cy="294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815587" y="2675823"/>
            <a:ext cx="3337852" cy="428799"/>
          </a:xfrm>
          <a:prstGeom prst="rect">
            <a:avLst/>
          </a:prstGeom>
          <a:solidFill>
            <a:schemeClr val="bg1">
              <a:alpha val="68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"/>
              </a:lnSpc>
            </a:pPr>
            <a:endParaRPr lang="ru-RU" sz="1200" b="1" dirty="0">
              <a:solidFill>
                <a:schemeClr val="tx2"/>
              </a:solidFill>
            </a:endParaRPr>
          </a:p>
          <a:p>
            <a:pPr algn="ctr">
              <a:lnSpc>
                <a:spcPts val="6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Инвестиционный портал Хабаровского края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82783" y="2675823"/>
            <a:ext cx="3337852" cy="428799"/>
          </a:xfrm>
          <a:prstGeom prst="rect">
            <a:avLst/>
          </a:prstGeom>
          <a:solidFill>
            <a:schemeClr val="bg1">
              <a:alpha val="68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Агентство инвестиций и развития </a:t>
            </a:r>
          </a:p>
          <a:p>
            <a:pPr algn="ctr">
              <a:lnSpc>
                <a:spcPts val="12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Хабаровского края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44662" y="5219470"/>
            <a:ext cx="3337852" cy="428799"/>
          </a:xfrm>
          <a:prstGeom prst="rect">
            <a:avLst/>
          </a:prstGeom>
          <a:solidFill>
            <a:schemeClr val="bg1">
              <a:alpha val="68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Дальневосточное агентство содействия инновациям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71122" y="5219471"/>
            <a:ext cx="3337852" cy="428799"/>
          </a:xfrm>
          <a:prstGeom prst="rect">
            <a:avLst/>
          </a:prstGeom>
          <a:solidFill>
            <a:schemeClr val="bg1">
              <a:alpha val="68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Портал внешнеэкономической деятельности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43723" y="3891040"/>
            <a:ext cx="3409716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http://www.khabexport.com/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70439" y="1522776"/>
            <a:ext cx="2828147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http://</a:t>
            </a:r>
            <a:r>
              <a:rPr lang="ru-RU" sz="2000" b="1" dirty="0" smtClean="0">
                <a:solidFill>
                  <a:schemeClr val="bg1"/>
                </a:solidFill>
              </a:rPr>
              <a:t>invest.khv.gov.ru</a:t>
            </a:r>
            <a:r>
              <a:rPr lang="ru-RU" sz="2000" b="1" dirty="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874731" y="1214999"/>
            <a:ext cx="3827330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http://</a:t>
            </a:r>
            <a:r>
              <a:rPr lang="ru-RU" sz="1400" b="1" dirty="0" smtClean="0">
                <a:solidFill>
                  <a:schemeClr val="bg1"/>
                </a:solidFill>
              </a:rPr>
              <a:t>www.инвестиции-хабаровскийкрай.рф</a:t>
            </a:r>
            <a:r>
              <a:rPr lang="ru-RU" sz="1400" b="1" dirty="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641809" y="3795886"/>
            <a:ext cx="2021131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http://dasi27.ru/</a:t>
            </a:r>
          </a:p>
        </p:txBody>
      </p:sp>
    </p:spTree>
    <p:extLst>
      <p:ext uri="{BB962C8B-B14F-4D97-AF65-F5344CB8AC3E}">
        <p14:creationId xmlns:p14="http://schemas.microsoft.com/office/powerpoint/2010/main" val="232287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361"/>
            <a:ext cx="9143760" cy="6857248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4887120" y="0"/>
            <a:ext cx="4256640" cy="2563200"/>
          </a:xfrm>
          <a:custGeom>
            <a:avLst/>
            <a:gdLst>
              <a:gd name="connsiteX0" fmla="*/ 0 w 4692650"/>
              <a:gd name="connsiteY0" fmla="*/ 0 h 2825750"/>
              <a:gd name="connsiteX1" fmla="*/ 1619250 w 4692650"/>
              <a:gd name="connsiteY1" fmla="*/ 2825750 h 2825750"/>
              <a:gd name="connsiteX2" fmla="*/ 4692650 w 4692650"/>
              <a:gd name="connsiteY2" fmla="*/ 2819400 h 2825750"/>
              <a:gd name="connsiteX3" fmla="*/ 4679950 w 4692650"/>
              <a:gd name="connsiteY3" fmla="*/ 0 h 2825750"/>
              <a:gd name="connsiteX4" fmla="*/ 0 w 4692650"/>
              <a:gd name="connsiteY4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2650" h="2825750">
                <a:moveTo>
                  <a:pt x="0" y="0"/>
                </a:moveTo>
                <a:lnTo>
                  <a:pt x="1619250" y="2825750"/>
                </a:lnTo>
                <a:lnTo>
                  <a:pt x="4692650" y="2819400"/>
                </a:lnTo>
                <a:cubicBezTo>
                  <a:pt x="4688417" y="1879600"/>
                  <a:pt x="4684183" y="939800"/>
                  <a:pt x="467995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1F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33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62602" y="666773"/>
            <a:ext cx="3658726" cy="3508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ru-RU" sz="2400" dirty="0" smtClean="0">
                <a:solidFill>
                  <a:schemeClr val="bg1"/>
                </a:solidFill>
              </a:rPr>
              <a:t>СПАСИБО ЗА ВНИМАНИЕ!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322272"/>
            <a:ext cx="952204" cy="11703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Полилиния 8"/>
          <p:cNvSpPr>
            <a:spLocks/>
          </p:cNvSpPr>
          <p:nvPr/>
        </p:nvSpPr>
        <p:spPr>
          <a:xfrm rot="10800000">
            <a:off x="4887120" y="4294409"/>
            <a:ext cx="4256640" cy="2563200"/>
          </a:xfrm>
          <a:custGeom>
            <a:avLst/>
            <a:gdLst>
              <a:gd name="connsiteX0" fmla="*/ 0 w 4692650"/>
              <a:gd name="connsiteY0" fmla="*/ 0 h 2825750"/>
              <a:gd name="connsiteX1" fmla="*/ 1619250 w 4692650"/>
              <a:gd name="connsiteY1" fmla="*/ 2825750 h 2825750"/>
              <a:gd name="connsiteX2" fmla="*/ 4692650 w 4692650"/>
              <a:gd name="connsiteY2" fmla="*/ 2819400 h 2825750"/>
              <a:gd name="connsiteX3" fmla="*/ 4679950 w 4692650"/>
              <a:gd name="connsiteY3" fmla="*/ 0 h 2825750"/>
              <a:gd name="connsiteX4" fmla="*/ 0 w 4692650"/>
              <a:gd name="connsiteY4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2650" h="2825750">
                <a:moveTo>
                  <a:pt x="0" y="0"/>
                </a:moveTo>
                <a:lnTo>
                  <a:pt x="1619250" y="2825750"/>
                </a:lnTo>
                <a:lnTo>
                  <a:pt x="4692650" y="2819400"/>
                </a:lnTo>
                <a:cubicBezTo>
                  <a:pt x="4688417" y="1879600"/>
                  <a:pt x="4684183" y="939800"/>
                  <a:pt x="467995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1F355E"/>
          </a:solidFill>
          <a:ln>
            <a:noFill/>
          </a:ln>
          <a:scene3d>
            <a:camera prst="orthographicFront">
              <a:rot lat="0" lon="105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33" dirty="0"/>
          </a:p>
        </p:txBody>
      </p:sp>
      <p:sp>
        <p:nvSpPr>
          <p:cNvPr id="8" name="TextBox 7"/>
          <p:cNvSpPr txBox="1"/>
          <p:nvPr/>
        </p:nvSpPr>
        <p:spPr>
          <a:xfrm>
            <a:off x="5350150" y="5850329"/>
            <a:ext cx="3883630" cy="792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Первый заместитель Председателя Правительства Хабаровского </a:t>
            </a:r>
            <a:r>
              <a:rPr lang="ru-RU" sz="1600" smtClean="0">
                <a:solidFill>
                  <a:schemeClr val="bg1"/>
                </a:solidFill>
              </a:rPr>
              <a:t>края </a:t>
            </a:r>
            <a:r>
              <a:rPr lang="ru-RU" sz="1600" smtClean="0">
                <a:solidFill>
                  <a:schemeClr val="bg1"/>
                </a:solidFill>
              </a:rPr>
              <a:t>по </a:t>
            </a:r>
            <a:r>
              <a:rPr lang="ru-RU" sz="1600" dirty="0" smtClean="0">
                <a:solidFill>
                  <a:schemeClr val="bg1"/>
                </a:solidFill>
              </a:rPr>
              <a:t>вопросам инвестиций и приоритетных проектов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5274" y="4816570"/>
            <a:ext cx="4058292" cy="626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Чайка</a:t>
            </a:r>
          </a:p>
          <a:p>
            <a:pPr algn="ctr">
              <a:lnSpc>
                <a:spcPct val="7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Юрий Афанасьевич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57453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"/>
            <a:ext cx="9143999" cy="794513"/>
          </a:xfrm>
          <a:prstGeom prst="rect">
            <a:avLst/>
          </a:prstGeom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2146433" y="147379"/>
            <a:ext cx="6997567" cy="554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4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Экспорт Хабаровского края в 2016 году</a:t>
            </a:r>
            <a:endParaRPr lang="ru-RU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132609"/>
              </p:ext>
            </p:extLst>
          </p:nvPr>
        </p:nvGraphicFramePr>
        <p:xfrm>
          <a:off x="308921" y="1282636"/>
          <a:ext cx="4077727" cy="196469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3278997"/>
                <a:gridCol w="798730"/>
              </a:tblGrid>
              <a:tr h="1182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Продукция</a:t>
                      </a:r>
                      <a:endParaRPr lang="ru-RU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Млн. $.</a:t>
                      </a:r>
                      <a:endParaRPr lang="ru-RU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1825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Древесина и изделия из нее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503,8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/>
                    </a:solidFill>
                  </a:tcPr>
                </a:tc>
              </a:tr>
              <a:tr h="23650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Летательные </a:t>
                      </a:r>
                      <a:r>
                        <a:rPr lang="ru-RU" sz="1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аппараты 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294,4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/>
                    </a:solidFill>
                  </a:tcPr>
                </a:tc>
              </a:tr>
              <a:tr h="23650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Рыба, ракообразные, моллюски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226,8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/>
                    </a:solidFill>
                  </a:tcPr>
                </a:tc>
              </a:tr>
              <a:tr h="11825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Топливо, включая уголь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203,6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/>
                    </a:solidFill>
                  </a:tcPr>
                </a:tc>
              </a:tr>
              <a:tr h="23650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Драгметаллы и </a:t>
                      </a:r>
                      <a:r>
                        <a:rPr lang="ru-RU" sz="1800" b="1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изделия </a:t>
                      </a:r>
                      <a:r>
                        <a:rPr lang="ru-RU" sz="18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из них</a:t>
                      </a:r>
                      <a:endParaRPr lang="ru-RU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131,1</a:t>
                      </a:r>
                      <a:endParaRPr lang="ru-RU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1825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Остальные виды товаров</a:t>
                      </a:r>
                      <a:endParaRPr lang="ru-RU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180,3</a:t>
                      </a:r>
                      <a:endParaRPr lang="ru-RU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847750"/>
              </p:ext>
            </p:extLst>
          </p:nvPr>
        </p:nvGraphicFramePr>
        <p:xfrm>
          <a:off x="308921" y="3917092"/>
          <a:ext cx="4077727" cy="196469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3067424"/>
                <a:gridCol w="1010303"/>
              </a:tblGrid>
              <a:tr h="800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Страны</a:t>
                      </a:r>
                      <a:endParaRPr lang="ru-RU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Млн. $.</a:t>
                      </a:r>
                      <a:endParaRPr lang="ru-RU" sz="18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4204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Китай 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900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/>
                    </a:solidFill>
                  </a:tcPr>
                </a:tc>
              </a:tr>
              <a:tr h="2294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Республика Корея 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276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/>
                    </a:solidFill>
                  </a:tcPr>
                </a:tc>
              </a:tr>
              <a:tr h="2294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Япония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90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/>
                    </a:solidFill>
                  </a:tcPr>
                </a:tc>
              </a:tr>
              <a:tr h="14204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Великобритания </a:t>
                      </a:r>
                      <a:endParaRPr lang="ru-RU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99,5</a:t>
                      </a:r>
                      <a:endParaRPr lang="ru-RU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294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Швейцария</a:t>
                      </a:r>
                      <a:endParaRPr lang="ru-RU" sz="18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53</a:t>
                      </a:r>
                      <a:endParaRPr lang="ru-RU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4204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Другие страны</a:t>
                      </a:r>
                      <a:endParaRPr lang="ru-RU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121,5</a:t>
                      </a:r>
                      <a:endParaRPr lang="ru-RU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4929291"/>
              </p:ext>
            </p:extLst>
          </p:nvPr>
        </p:nvGraphicFramePr>
        <p:xfrm>
          <a:off x="4769707" y="1328350"/>
          <a:ext cx="3873843" cy="2193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5945858"/>
              </p:ext>
            </p:extLst>
          </p:nvPr>
        </p:nvGraphicFramePr>
        <p:xfrm>
          <a:off x="4769707" y="3861486"/>
          <a:ext cx="3972698" cy="2233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1698639"/>
              </p:ext>
            </p:extLst>
          </p:nvPr>
        </p:nvGraphicFramePr>
        <p:xfrm>
          <a:off x="5344296" y="4398148"/>
          <a:ext cx="1081218" cy="1144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2113717"/>
              </p:ext>
            </p:extLst>
          </p:nvPr>
        </p:nvGraphicFramePr>
        <p:xfrm>
          <a:off x="5399901" y="1859692"/>
          <a:ext cx="1168277" cy="1091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6531" y="805130"/>
            <a:ext cx="331488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Экспорт 1 540 млн.</a:t>
            </a:r>
            <a:r>
              <a:rPr lang="en-US" sz="2800" b="1" dirty="0" smtClean="0"/>
              <a:t>$</a:t>
            </a:r>
            <a:endParaRPr lang="ru-RU" sz="2800" b="1" dirty="0"/>
          </a:p>
        </p:txBody>
      </p:sp>
      <p:sp>
        <p:nvSpPr>
          <p:cNvPr id="6" name="Стрелка вниз 5"/>
          <p:cNvSpPr/>
          <p:nvPr/>
        </p:nvSpPr>
        <p:spPr>
          <a:xfrm>
            <a:off x="1301139" y="3247326"/>
            <a:ext cx="1985757" cy="669766"/>
          </a:xfrm>
          <a:prstGeom prst="downArrow">
            <a:avLst>
              <a:gd name="adj1" fmla="val 77380"/>
              <a:gd name="adj2" fmla="val 5000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страны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818" y="6209043"/>
            <a:ext cx="8816362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dirty="0" smtClean="0"/>
              <a:t>Меры поддержки направлены на развитие </a:t>
            </a:r>
            <a:r>
              <a:rPr lang="ru-RU" b="1" dirty="0" smtClean="0"/>
              <a:t>80% </a:t>
            </a:r>
            <a:r>
              <a:rPr lang="ru-RU" dirty="0" smtClean="0"/>
              <a:t>ориентированных на экспорт отраслей </a:t>
            </a:r>
          </a:p>
          <a:p>
            <a:pPr algn="ctr"/>
            <a:r>
              <a:rPr lang="ru-RU" dirty="0" smtClean="0"/>
              <a:t>Более </a:t>
            </a:r>
            <a:r>
              <a:rPr lang="ru-RU" b="1" dirty="0" smtClean="0"/>
              <a:t>80%</a:t>
            </a:r>
            <a:r>
              <a:rPr lang="ru-RU" dirty="0" smtClean="0"/>
              <a:t> - экспорт в страны АТР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638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"/>
            <a:ext cx="9143999" cy="79451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146433" y="147379"/>
            <a:ext cx="6997567" cy="554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4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Импорт Хабаровского края в 2016 году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7229" y="876638"/>
            <a:ext cx="30235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457200"/>
            <a:r>
              <a:rPr lang="ru-RU" sz="2800" b="1" dirty="0" smtClean="0">
                <a:solidFill>
                  <a:prstClr val="black"/>
                </a:solidFill>
              </a:rPr>
              <a:t>Импорт 414 млн</a:t>
            </a:r>
            <a:r>
              <a:rPr lang="ru-RU" sz="2800" b="1" dirty="0">
                <a:solidFill>
                  <a:prstClr val="black"/>
                </a:solidFill>
              </a:rPr>
              <a:t>.</a:t>
            </a:r>
            <a:r>
              <a:rPr lang="en-US" sz="2800" b="1" dirty="0">
                <a:solidFill>
                  <a:prstClr val="black"/>
                </a:solidFill>
              </a:rPr>
              <a:t>$</a:t>
            </a:r>
            <a:endParaRPr lang="ru-RU" sz="2800" b="1" dirty="0">
              <a:solidFill>
                <a:prstClr val="black"/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230273"/>
              </p:ext>
            </p:extLst>
          </p:nvPr>
        </p:nvGraphicFramePr>
        <p:xfrm>
          <a:off x="280264" y="1439233"/>
          <a:ext cx="4534431" cy="1845884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3646244"/>
                <a:gridCol w="888187"/>
              </a:tblGrid>
              <a:tr h="1182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Продукция</a:t>
                      </a:r>
                      <a:endParaRPr lang="ru-RU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Млн. $.</a:t>
                      </a:r>
                      <a:endParaRPr lang="ru-RU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18254">
                <a:tc>
                  <a:txBody>
                    <a:bodyPr/>
                    <a:lstStyle/>
                    <a:p>
                      <a:pPr algn="l" fontAlgn="b">
                        <a:lnSpc>
                          <a:spcPts val="14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Машины,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оборудование и транспортные средства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400"/>
                        </a:lnSpc>
                      </a:pPr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238,3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/>
                    </a:solidFill>
                  </a:tcPr>
                </a:tc>
              </a:tr>
              <a:tr h="236507">
                <a:tc>
                  <a:txBody>
                    <a:bodyPr/>
                    <a:lstStyle/>
                    <a:p>
                      <a:pPr algn="l" fontAlgn="b">
                        <a:lnSpc>
                          <a:spcPts val="1400"/>
                        </a:lnSpc>
                      </a:pPr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Металлы</a:t>
                      </a:r>
                      <a:r>
                        <a:rPr lang="ru-RU" sz="1600" b="1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и изделия из них</a:t>
                      </a:r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400"/>
                        </a:lnSpc>
                      </a:pPr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43,9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/>
                    </a:solidFill>
                  </a:tcPr>
                </a:tc>
              </a:tr>
              <a:tr h="236507">
                <a:tc>
                  <a:txBody>
                    <a:bodyPr/>
                    <a:lstStyle/>
                    <a:p>
                      <a:pPr algn="l" fontAlgn="b">
                        <a:lnSpc>
                          <a:spcPts val="14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Продукция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химической промышленности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400"/>
                        </a:lnSpc>
                      </a:pPr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35,6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/>
                    </a:solidFill>
                  </a:tcPr>
                </a:tc>
              </a:tr>
              <a:tr h="118254">
                <a:tc>
                  <a:txBody>
                    <a:bodyPr/>
                    <a:lstStyle/>
                    <a:p>
                      <a:pPr algn="l" fontAlgn="b">
                        <a:lnSpc>
                          <a:spcPts val="14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Продовольственные товары и с/х сырье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400"/>
                        </a:lnSpc>
                      </a:pPr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25,9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/>
                    </a:solidFill>
                  </a:tcPr>
                </a:tc>
              </a:tr>
              <a:tr h="236507">
                <a:tc>
                  <a:txBody>
                    <a:bodyPr/>
                    <a:lstStyle/>
                    <a:p>
                      <a:pPr algn="l" fontAlgn="b">
                        <a:lnSpc>
                          <a:spcPts val="14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Текстиль,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текстильные изделия, обувь</a:t>
                      </a:r>
                      <a:endParaRPr lang="ru-RU" sz="16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400"/>
                        </a:lnSpc>
                      </a:pPr>
                      <a:r>
                        <a:rPr lang="ru-RU" sz="1600" b="1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27,8</a:t>
                      </a:r>
                      <a:endParaRPr lang="ru-RU" sz="16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118254">
                <a:tc>
                  <a:txBody>
                    <a:bodyPr/>
                    <a:lstStyle/>
                    <a:p>
                      <a:pPr algn="l" fontAlgn="b">
                        <a:lnSpc>
                          <a:spcPts val="1400"/>
                        </a:lnSpc>
                      </a:pPr>
                      <a:r>
                        <a:rPr lang="ru-RU" sz="16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Остальные виды товаров</a:t>
                      </a:r>
                      <a:endParaRPr lang="ru-RU" sz="16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4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42,5</a:t>
                      </a:r>
                      <a:endParaRPr lang="ru-RU" sz="16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sp>
        <p:nvSpPr>
          <p:cNvPr id="14" name="Стрелка вниз 13"/>
          <p:cNvSpPr/>
          <p:nvPr/>
        </p:nvSpPr>
        <p:spPr>
          <a:xfrm>
            <a:off x="1446122" y="3285117"/>
            <a:ext cx="1985757" cy="849532"/>
          </a:xfrm>
          <a:prstGeom prst="downArrow">
            <a:avLst>
              <a:gd name="adj1" fmla="val 77380"/>
              <a:gd name="adj2" fmla="val 39236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ru-RU" sz="2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Из страны</a:t>
            </a:r>
            <a:endParaRPr lang="ru-RU" sz="2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144479"/>
              </p:ext>
            </p:extLst>
          </p:nvPr>
        </p:nvGraphicFramePr>
        <p:xfrm>
          <a:off x="280264" y="4156852"/>
          <a:ext cx="4534431" cy="196469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3410974"/>
                <a:gridCol w="1123457"/>
              </a:tblGrid>
              <a:tr h="2725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Страны</a:t>
                      </a:r>
                      <a:endParaRPr lang="ru-RU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Млн. $.</a:t>
                      </a:r>
                      <a:endParaRPr lang="ru-RU" sz="18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7251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Китай 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170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/>
                    </a:solidFill>
                  </a:tcPr>
                </a:tc>
              </a:tr>
              <a:tr h="27251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Республика Корея 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56,8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/>
                    </a:solidFill>
                  </a:tcPr>
                </a:tc>
              </a:tr>
              <a:tr h="27251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Япония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20,6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/>
                    </a:solidFill>
                  </a:tcPr>
                </a:tc>
              </a:tr>
              <a:tr h="27251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Франция </a:t>
                      </a:r>
                      <a:endParaRPr lang="ru-RU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29,2</a:t>
                      </a:r>
                      <a:endParaRPr lang="ru-RU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7251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США</a:t>
                      </a:r>
                      <a:endParaRPr lang="ru-RU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90</a:t>
                      </a:r>
                    </a:p>
                  </a:txBody>
                  <a:tcPr marL="6350" marR="6350" marT="6350" marB="0" anchor="b"/>
                </a:tc>
              </a:tr>
              <a:tr h="27251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Другие страны</a:t>
                      </a:r>
                      <a:endParaRPr lang="ru-RU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47,4</a:t>
                      </a:r>
                      <a:endParaRPr lang="ru-RU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198376" y="5352477"/>
            <a:ext cx="687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60%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79601" y="5080535"/>
            <a:ext cx="651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4</a:t>
            </a:r>
            <a:r>
              <a:rPr lang="ru-RU" sz="1600" b="1" dirty="0" smtClean="0">
                <a:solidFill>
                  <a:schemeClr val="bg1"/>
                </a:solidFill>
              </a:rPr>
              <a:t>0%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9629" y="6304002"/>
            <a:ext cx="7444740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457200">
              <a:lnSpc>
                <a:spcPts val="18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60</a:t>
            </a:r>
            <a:r>
              <a:rPr lang="ru-RU" b="1" dirty="0">
                <a:solidFill>
                  <a:prstClr val="black"/>
                </a:solidFill>
              </a:rPr>
              <a:t>%</a:t>
            </a:r>
            <a:r>
              <a:rPr lang="ru-RU" dirty="0">
                <a:solidFill>
                  <a:prstClr val="black"/>
                </a:solidFill>
              </a:rPr>
              <a:t> - </a:t>
            </a:r>
            <a:r>
              <a:rPr lang="ru-RU" dirty="0" smtClean="0">
                <a:solidFill>
                  <a:prstClr val="black"/>
                </a:solidFill>
              </a:rPr>
              <a:t>импорт из стран АТР</a:t>
            </a:r>
          </a:p>
          <a:p>
            <a:pPr algn="ctr" defTabSz="457200">
              <a:lnSpc>
                <a:spcPts val="1800"/>
              </a:lnSpc>
            </a:pPr>
            <a:r>
              <a:rPr lang="ru-RU" dirty="0" smtClean="0">
                <a:solidFill>
                  <a:prstClr val="black"/>
                </a:solidFill>
              </a:rPr>
              <a:t>Более </a:t>
            </a:r>
            <a:r>
              <a:rPr lang="ru-RU" b="1" dirty="0" smtClean="0">
                <a:solidFill>
                  <a:prstClr val="black"/>
                </a:solidFill>
              </a:rPr>
              <a:t>80% </a:t>
            </a:r>
            <a:r>
              <a:rPr lang="ru-RU" dirty="0" smtClean="0">
                <a:solidFill>
                  <a:prstClr val="black"/>
                </a:solidFill>
              </a:rPr>
              <a:t>импорт не сырьевой продукции</a:t>
            </a:r>
            <a:endParaRPr lang="ru-RU" b="1" dirty="0">
              <a:solidFill>
                <a:prstClr val="black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4601498" y="1189683"/>
            <a:ext cx="4542501" cy="2610765"/>
            <a:chOff x="4597737" y="1320130"/>
            <a:chExt cx="4542501" cy="2610765"/>
          </a:xfrm>
        </p:grpSpPr>
        <p:graphicFrame>
          <p:nvGraphicFramePr>
            <p:cNvPr id="24" name="Диаграмма 2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87273023"/>
                </p:ext>
              </p:extLst>
            </p:nvPr>
          </p:nvGraphicFramePr>
          <p:xfrm>
            <a:off x="4597737" y="1320130"/>
            <a:ext cx="4542501" cy="26107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20" name="Группа 19"/>
            <p:cNvGrpSpPr/>
            <p:nvPr/>
          </p:nvGrpSpPr>
          <p:grpSpPr>
            <a:xfrm>
              <a:off x="5265737" y="1970307"/>
              <a:ext cx="1608078" cy="1314810"/>
              <a:chOff x="5265737" y="1970307"/>
              <a:chExt cx="1608078" cy="1314810"/>
            </a:xfrm>
          </p:grpSpPr>
          <p:graphicFrame>
            <p:nvGraphicFramePr>
              <p:cNvPr id="25" name="Диаграмма 2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976866908"/>
                  </p:ext>
                </p:extLst>
              </p:nvPr>
            </p:nvGraphicFramePr>
            <p:xfrm>
              <a:off x="5265737" y="1970307"/>
              <a:ext cx="1608078" cy="131481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9" name="TextBox 18"/>
              <p:cNvSpPr txBox="1"/>
              <p:nvPr/>
            </p:nvSpPr>
            <p:spPr>
              <a:xfrm>
                <a:off x="5541383" y="2156512"/>
                <a:ext cx="65699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dirty="0" smtClean="0">
                    <a:solidFill>
                      <a:schemeClr val="bg1"/>
                    </a:solidFill>
                  </a:rPr>
                  <a:t>17%</a:t>
                </a:r>
                <a:endParaRPr lang="ru-RU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959221" y="2621728"/>
                <a:ext cx="582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chemeClr val="bg1"/>
                    </a:solidFill>
                  </a:rPr>
                  <a:t>83%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</p:grpSp>
      </p:grpSp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4136104"/>
              </p:ext>
            </p:extLst>
          </p:nvPr>
        </p:nvGraphicFramePr>
        <p:xfrm>
          <a:off x="4453848" y="374725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3230835"/>
              </p:ext>
            </p:extLst>
          </p:nvPr>
        </p:nvGraphicFramePr>
        <p:xfrm>
          <a:off x="5403268" y="4457700"/>
          <a:ext cx="1456849" cy="1339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5562390" y="4844316"/>
            <a:ext cx="656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40%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86608" y="5080535"/>
            <a:ext cx="656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60%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85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"/>
            <a:ext cx="9143999" cy="794513"/>
          </a:xfrm>
          <a:prstGeom prst="rect">
            <a:avLst/>
          </a:prstGeom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2146433" y="147379"/>
            <a:ext cx="6997567" cy="554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4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Структура экономики Хабаровского края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4"/>
          <a:stretch/>
        </p:blipFill>
        <p:spPr>
          <a:xfrm>
            <a:off x="-98788" y="1112779"/>
            <a:ext cx="4597883" cy="54351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18" y="1204223"/>
            <a:ext cx="7931150" cy="356908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4499095" y="1112779"/>
            <a:ext cx="4709264" cy="5435126"/>
            <a:chOff x="2884471" y="658026"/>
            <a:chExt cx="4888195" cy="543512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884471" y="658026"/>
              <a:ext cx="4815289" cy="5435126"/>
            </a:xfrm>
            <a:prstGeom prst="rect">
              <a:avLst/>
            </a:prstGeom>
            <a:solidFill>
              <a:srgbClr val="0860AE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 smtClean="0"/>
                <a:t>Сельске</a:t>
              </a:r>
              <a:endParaRPr lang="ru-RU" dirty="0"/>
            </a:p>
          </p:txBody>
        </p:sp>
        <p:graphicFrame>
          <p:nvGraphicFramePr>
            <p:cNvPr id="9" name="Диаграмма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301641988"/>
                </p:ext>
              </p:extLst>
            </p:nvPr>
          </p:nvGraphicFramePr>
          <p:xfrm>
            <a:off x="2884471" y="1911637"/>
            <a:ext cx="4888195" cy="29279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3136308" y="4444340"/>
              <a:ext cx="1888620" cy="750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200" b="1" dirty="0" smtClean="0">
                  <a:solidFill>
                    <a:schemeClr val="bg1"/>
                  </a:solidFill>
                </a:rPr>
                <a:t>Сельское хозяйство</a:t>
              </a:r>
            </a:p>
            <a:p>
              <a:pPr>
                <a:lnSpc>
                  <a:spcPct val="80000"/>
                </a:lnSpc>
              </a:pPr>
              <a:r>
                <a:rPr lang="ru-RU" sz="1200" b="1" dirty="0" smtClean="0">
                  <a:solidFill>
                    <a:schemeClr val="bg1"/>
                  </a:solidFill>
                </a:rPr>
                <a:t>        Лесное хозяйство</a:t>
              </a:r>
            </a:p>
            <a:p>
              <a:pPr>
                <a:lnSpc>
                  <a:spcPct val="80000"/>
                </a:lnSpc>
              </a:pPr>
              <a:r>
                <a:rPr lang="ru-RU" sz="1200" b="1" dirty="0" smtClean="0">
                  <a:solidFill>
                    <a:schemeClr val="bg1"/>
                  </a:solidFill>
                </a:rPr>
                <a:t>                      Рыболовство</a:t>
              </a:r>
            </a:p>
            <a:p>
              <a:endParaRPr lang="ru-RU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Овал 10"/>
            <p:cNvSpPr/>
            <p:nvPr/>
          </p:nvSpPr>
          <p:spPr>
            <a:xfrm>
              <a:off x="4815821" y="2869607"/>
              <a:ext cx="1025494" cy="103404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2016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5118929" y="1204223"/>
            <a:ext cx="3469593" cy="420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Структура ВРП в 2016 году (%)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484338" y="5162482"/>
            <a:ext cx="668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1,7%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16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"/>
            <a:ext cx="9143999" cy="79451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146433" y="147379"/>
            <a:ext cx="6997567" cy="554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4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Промышленный комплекс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www.oaoosk.ru/upload/iblock/7d0/2_passazhirskoe-sudno-_a45_2_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859" y="3017716"/>
            <a:ext cx="3175434" cy="1907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58" y="862808"/>
            <a:ext cx="3189078" cy="196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Picture 10" descr="Похожее изображение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858" y="5084248"/>
            <a:ext cx="3175434" cy="1545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3189760" y="730990"/>
            <a:ext cx="5860241" cy="1145385"/>
            <a:chOff x="3189760" y="730990"/>
            <a:chExt cx="5860241" cy="1145385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3189760" y="730990"/>
              <a:ext cx="5860241" cy="1145385"/>
              <a:chOff x="3189760" y="730990"/>
              <a:chExt cx="5860241" cy="1145385"/>
            </a:xfrm>
          </p:grpSpPr>
          <p:graphicFrame>
            <p:nvGraphicFramePr>
              <p:cNvPr id="11" name="Диаграмма 10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437505853"/>
                  </p:ext>
                </p:extLst>
              </p:nvPr>
            </p:nvGraphicFramePr>
            <p:xfrm>
              <a:off x="3189760" y="730990"/>
              <a:ext cx="1388957" cy="114538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20" name="Пятиугольник 19"/>
              <p:cNvSpPr/>
              <p:nvPr/>
            </p:nvSpPr>
            <p:spPr>
              <a:xfrm>
                <a:off x="4571999" y="904634"/>
                <a:ext cx="1488260" cy="779311"/>
              </a:xfrm>
              <a:prstGeom prst="homePlate">
                <a:avLst>
                  <a:gd name="adj" fmla="val 22070"/>
                </a:avLst>
              </a:prstGeom>
              <a:noFill/>
              <a:ln>
                <a:solidFill>
                  <a:srgbClr val="A66A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60000"/>
                  </a:lnSpc>
                </a:pPr>
                <a:r>
                  <a:rPr lang="ru-RU" sz="1200" dirty="0" smtClean="0">
                    <a:solidFill>
                      <a:schemeClr val="tx1"/>
                    </a:solidFill>
                  </a:rPr>
                  <a:t>Объем ВРП в 2016г. млрд. руб.</a:t>
                </a:r>
              </a:p>
              <a:p>
                <a:pPr algn="ctr">
                  <a:lnSpc>
                    <a:spcPct val="60000"/>
                  </a:lnSpc>
                </a:pPr>
                <a:endParaRPr lang="ru-RU" sz="1200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ru-RU" b="1" dirty="0" smtClean="0">
                    <a:solidFill>
                      <a:schemeClr val="tx1"/>
                    </a:solidFill>
                  </a:rPr>
                  <a:t>117,3</a:t>
                </a:r>
                <a:endParaRPr lang="ru-RU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Нашивка 27"/>
              <p:cNvSpPr/>
              <p:nvPr/>
            </p:nvSpPr>
            <p:spPr>
              <a:xfrm>
                <a:off x="5951564" y="913934"/>
                <a:ext cx="1449623" cy="763923"/>
              </a:xfrm>
              <a:prstGeom prst="chevron">
                <a:avLst>
                  <a:gd name="adj" fmla="val 24065"/>
                </a:avLst>
              </a:prstGeom>
              <a:noFill/>
              <a:ln>
                <a:solidFill>
                  <a:srgbClr val="A66A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60000"/>
                  </a:lnSpc>
                </a:pPr>
                <a:r>
                  <a:rPr lang="ru-RU" sz="1200" dirty="0" smtClean="0">
                    <a:solidFill>
                      <a:schemeClr val="tx1"/>
                    </a:solidFill>
                  </a:rPr>
                  <a:t>Доля налоговых платежей, %</a:t>
                </a:r>
              </a:p>
              <a:p>
                <a:pPr algn="ctr"/>
                <a:r>
                  <a:rPr lang="ru-RU" b="1" dirty="0" smtClean="0">
                    <a:solidFill>
                      <a:schemeClr val="tx1"/>
                    </a:solidFill>
                  </a:rPr>
                  <a:t>4,8</a:t>
                </a:r>
                <a:endParaRPr lang="ru-RU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Нашивка 28"/>
              <p:cNvSpPr/>
              <p:nvPr/>
            </p:nvSpPr>
            <p:spPr>
              <a:xfrm>
                <a:off x="7288040" y="908413"/>
                <a:ext cx="1761961" cy="763923"/>
              </a:xfrm>
              <a:prstGeom prst="chevron">
                <a:avLst>
                  <a:gd name="adj" fmla="val 24065"/>
                </a:avLst>
              </a:prstGeom>
              <a:noFill/>
              <a:ln>
                <a:solidFill>
                  <a:srgbClr val="A66A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60000"/>
                  </a:lnSpc>
                </a:pPr>
                <a:r>
                  <a:rPr lang="ru-RU" sz="1200" dirty="0" smtClean="0">
                    <a:solidFill>
                      <a:schemeClr val="tx1"/>
                    </a:solidFill>
                  </a:rPr>
                  <a:t>Инвестиции в основной капитал млрд. руб. в 2016г</a:t>
                </a:r>
              </a:p>
              <a:p>
                <a:pPr algn="ctr"/>
                <a:r>
                  <a:rPr lang="ru-RU" b="1" dirty="0" smtClean="0">
                    <a:solidFill>
                      <a:schemeClr val="tx1"/>
                    </a:solidFill>
                  </a:rPr>
                  <a:t>9,1</a:t>
                </a:r>
                <a:endParaRPr lang="ru-RU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062736" y="1131560"/>
              <a:ext cx="5746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 smtClean="0"/>
                <a:t>18,1%</a:t>
              </a:r>
              <a:endParaRPr lang="ru-RU" sz="1200" b="1" dirty="0"/>
            </a:p>
          </p:txBody>
        </p:sp>
      </p:grp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552361"/>
              </p:ext>
            </p:extLst>
          </p:nvPr>
        </p:nvGraphicFramePr>
        <p:xfrm>
          <a:off x="3422210" y="1883120"/>
          <a:ext cx="5627791" cy="318248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237022"/>
                <a:gridCol w="1390769"/>
              </a:tblGrid>
              <a:tr h="921884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400"/>
                        </a:spcAft>
                      </a:pPr>
                      <a:r>
                        <a:rPr lang="ru-RU" sz="1200" dirty="0" smtClean="0"/>
                        <a:t>Филиал ПАО «Компания «Сухой» «Комсомольский-на-Амуре авиационный завод имени Ю.А. Гагарина»</a:t>
                      </a:r>
                    </a:p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Комсомольский-на-Амуре филиал акционерного общества «Гражданские самолеты Сухого»</a:t>
                      </a:r>
                    </a:p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АО «12 Авиационный ремонтный завод»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400"/>
                        </a:spcAft>
                      </a:pPr>
                      <a:r>
                        <a:rPr lang="ru-RU" sz="1200" dirty="0" smtClean="0"/>
                        <a:t>Авиастроение</a:t>
                      </a:r>
                      <a:endParaRPr lang="en-US" sz="1200" dirty="0" smtClean="0"/>
                    </a:p>
                    <a:p>
                      <a:pPr algn="ctr">
                        <a:lnSpc>
                          <a:spcPct val="70000"/>
                        </a:lnSpc>
                        <a:spcAft>
                          <a:spcPts val="400"/>
                        </a:spcAft>
                      </a:pPr>
                      <a:r>
                        <a:rPr lang="en-US" sz="1200" dirty="0" smtClean="0"/>
                        <a:t>(</a:t>
                      </a:r>
                      <a:r>
                        <a:rPr lang="ru-RU" sz="1200" dirty="0" smtClean="0"/>
                        <a:t>100% в ДФО</a:t>
                      </a:r>
                      <a:r>
                        <a:rPr lang="en-US" sz="1200" dirty="0" smtClean="0"/>
                        <a:t>)</a:t>
                      </a:r>
                      <a:endParaRPr lang="ru-RU" sz="1200" dirty="0" smtClean="0"/>
                    </a:p>
                    <a:p>
                      <a:pPr algn="ctr"/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400"/>
                        </a:spcAft>
                      </a:pPr>
                      <a:r>
                        <a:rPr lang="ru-RU" sz="1200" dirty="0" smtClean="0"/>
                        <a:t>ПАО «Амурский судостроительный завод»</a:t>
                      </a:r>
                    </a:p>
                    <a:p>
                      <a:pPr algn="ctr">
                        <a:lnSpc>
                          <a:spcPct val="70000"/>
                        </a:lnSpc>
                        <a:spcAft>
                          <a:spcPts val="400"/>
                        </a:spcAft>
                      </a:pPr>
                      <a:r>
                        <a:rPr lang="ru-RU" sz="1200" dirty="0" smtClean="0"/>
                        <a:t>АО «Хабаровский судостроительный завод»</a:t>
                      </a:r>
                      <a:endParaRPr lang="ru-RU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400"/>
                        </a:spcAft>
                      </a:pPr>
                      <a:r>
                        <a:rPr lang="ru-RU" sz="1200" dirty="0" smtClean="0"/>
                        <a:t>Судостроение</a:t>
                      </a:r>
                    </a:p>
                    <a:p>
                      <a:pPr algn="ctr">
                        <a:lnSpc>
                          <a:spcPct val="70000"/>
                        </a:lnSpc>
                        <a:spcAft>
                          <a:spcPts val="400"/>
                        </a:spcAft>
                      </a:pPr>
                      <a:r>
                        <a:rPr lang="en-US" sz="1200" dirty="0" smtClean="0"/>
                        <a:t>(</a:t>
                      </a:r>
                      <a:r>
                        <a:rPr lang="ru-RU" sz="1200" dirty="0" smtClean="0"/>
                        <a:t>33,7% в ДФО</a:t>
                      </a:r>
                      <a:r>
                        <a:rPr lang="en-US" sz="1200" dirty="0" smtClean="0"/>
                        <a:t>)</a:t>
                      </a:r>
                      <a:endParaRPr lang="ru-RU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75482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ОАО «Амурметалл»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Металлургия</a:t>
                      </a:r>
                    </a:p>
                    <a:p>
                      <a:pPr algn="ctr"/>
                      <a:r>
                        <a:rPr lang="ru-RU" sz="1200" dirty="0" smtClean="0"/>
                        <a:t>(100% в ДФО)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400"/>
                        </a:spcAft>
                      </a:pPr>
                      <a:r>
                        <a:rPr lang="ru-RU" sz="1200" dirty="0" smtClean="0"/>
                        <a:t>АО «Хабаровский радиотехнический завод»</a:t>
                      </a:r>
                    </a:p>
                    <a:p>
                      <a:pPr algn="ctr">
                        <a:lnSpc>
                          <a:spcPct val="70000"/>
                        </a:lnSpc>
                        <a:spcAft>
                          <a:spcPts val="400"/>
                        </a:spcAft>
                      </a:pPr>
                      <a:r>
                        <a:rPr lang="ru-RU" sz="1200" dirty="0" smtClean="0"/>
                        <a:t>ФКП «АПЗ «Вымпел»</a:t>
                      </a:r>
                    </a:p>
                    <a:p>
                      <a:pPr algn="ctr">
                        <a:lnSpc>
                          <a:spcPct val="70000"/>
                        </a:lnSpc>
                        <a:spcAft>
                          <a:spcPts val="400"/>
                        </a:spcAft>
                      </a:pPr>
                      <a:r>
                        <a:rPr lang="ru-RU" sz="1200" dirty="0" smtClean="0"/>
                        <a:t>ФГУП «ДВПО «Восход»</a:t>
                      </a:r>
                      <a:endParaRPr lang="ru-RU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Оборонная промышленность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ПАО «</a:t>
                      </a:r>
                      <a:r>
                        <a:rPr lang="ru-RU" sz="1200" dirty="0" err="1" smtClean="0"/>
                        <a:t>Дальэнергомаш</a:t>
                      </a:r>
                      <a:r>
                        <a:rPr lang="ru-RU" sz="1200" dirty="0" smtClean="0"/>
                        <a:t>»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Энергетическое</a:t>
                      </a:r>
                      <a:r>
                        <a:rPr lang="ru-RU" sz="1200" baseline="0" dirty="0" smtClean="0"/>
                        <a:t> машиностроение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ОАО «</a:t>
                      </a:r>
                      <a:r>
                        <a:rPr lang="ru-RU" sz="1200" dirty="0" err="1" smtClean="0"/>
                        <a:t>Дальхимфарм</a:t>
                      </a:r>
                      <a:r>
                        <a:rPr lang="ru-RU" sz="1200" dirty="0" smtClean="0"/>
                        <a:t>»</a:t>
                      </a:r>
                      <a:endParaRPr lang="ru-RU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Фармакология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0" name="Прямоугольник 29"/>
          <p:cNvSpPr/>
          <p:nvPr/>
        </p:nvSpPr>
        <p:spPr>
          <a:xfrm>
            <a:off x="3422211" y="5187636"/>
            <a:ext cx="5627786" cy="1563074"/>
          </a:xfrm>
          <a:prstGeom prst="rect">
            <a:avLst/>
          </a:prstGeom>
          <a:solidFill>
            <a:srgbClr val="A66A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b="1" u="sng" dirty="0" smtClean="0">
                <a:solidFill>
                  <a:schemeClr val="bg1"/>
                </a:solidFill>
              </a:rPr>
              <a:t>Инвестиционное сотрудничество</a:t>
            </a:r>
            <a:endParaRPr lang="en-US" b="1" u="sng" dirty="0" smtClean="0">
              <a:solidFill>
                <a:schemeClr val="bg1"/>
              </a:solidFill>
            </a:endParaRPr>
          </a:p>
          <a:p>
            <a:pPr algn="ctr">
              <a:lnSpc>
                <a:spcPct val="70000"/>
              </a:lnSpc>
            </a:pPr>
            <a:endParaRPr lang="ru-RU" sz="1400" b="1" dirty="0" smtClean="0">
              <a:solidFill>
                <a:schemeClr val="bg1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schemeClr val="bg1"/>
                </a:solidFill>
              </a:rPr>
              <a:t>16</a:t>
            </a:r>
            <a:r>
              <a:rPr lang="ru-RU" sz="1400" b="1" dirty="0" smtClean="0">
                <a:solidFill>
                  <a:schemeClr val="bg1"/>
                </a:solidFill>
              </a:rPr>
              <a:t> проектов</a:t>
            </a:r>
          </a:p>
          <a:p>
            <a:pPr algn="ctr">
              <a:lnSpc>
                <a:spcPct val="7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Инвестиционная емкость – 19,4 млрд. руб.  </a:t>
            </a:r>
          </a:p>
          <a:p>
            <a:pPr>
              <a:lnSpc>
                <a:spcPct val="7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9 (реализуемых)  инвестиционная потребность - 9,7 млрд. руб. </a:t>
            </a:r>
          </a:p>
          <a:p>
            <a:pPr>
              <a:lnSpc>
                <a:spcPct val="7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7 (новых) </a:t>
            </a:r>
            <a:r>
              <a:rPr lang="ru-RU" sz="1400" b="1" dirty="0">
                <a:solidFill>
                  <a:schemeClr val="bg1"/>
                </a:solidFill>
              </a:rPr>
              <a:t>инвестиционная потребность </a:t>
            </a:r>
            <a:r>
              <a:rPr lang="ru-RU" sz="1400" b="1" dirty="0" smtClean="0">
                <a:solidFill>
                  <a:schemeClr val="bg1"/>
                </a:solidFill>
              </a:rPr>
              <a:t>- 2,6 млрд. руб. </a:t>
            </a:r>
          </a:p>
        </p:txBody>
      </p:sp>
    </p:spTree>
    <p:extLst>
      <p:ext uri="{BB962C8B-B14F-4D97-AF65-F5344CB8AC3E}">
        <p14:creationId xmlns:p14="http://schemas.microsoft.com/office/powerpoint/2010/main" val="25543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7" y="21058"/>
            <a:ext cx="9143999" cy="79451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133490" y="182005"/>
            <a:ext cx="6997567" cy="554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4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Горнодобывающий комплекс</a:t>
            </a:r>
            <a:endParaRPr lang="ru-RU" sz="2400" b="1" dirty="0">
              <a:solidFill>
                <a:srgbClr val="002060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6461242" y="2038252"/>
            <a:ext cx="2636465" cy="2175512"/>
            <a:chOff x="3136415" y="2585485"/>
            <a:chExt cx="2636465" cy="217551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3357087" y="3110411"/>
              <a:ext cx="946673" cy="484093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endParaRPr lang="ru-RU" sz="1400" dirty="0" smtClean="0">
                <a:solidFill>
                  <a:schemeClr val="tx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ru-RU" sz="1400" dirty="0" smtClean="0">
                  <a:solidFill>
                    <a:schemeClr val="bg1"/>
                  </a:solidFill>
                </a:rPr>
                <a:t>103,4 %</a:t>
              </a:r>
            </a:p>
            <a:p>
              <a:pPr algn="ctr">
                <a:lnSpc>
                  <a:spcPts val="1200"/>
                </a:lnSpc>
              </a:pPr>
              <a:r>
                <a:rPr lang="ru-RU" sz="800" dirty="0" smtClean="0">
                  <a:solidFill>
                    <a:schemeClr val="bg1"/>
                  </a:solidFill>
                </a:rPr>
                <a:t>2016 к 2015 году</a:t>
              </a:r>
            </a:p>
            <a:p>
              <a:pPr algn="ctr"/>
              <a:endParaRPr lang="ru-RU" sz="8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605536" y="4061750"/>
              <a:ext cx="946673" cy="69924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endParaRPr lang="ru-RU" sz="1400" dirty="0" smtClean="0">
                <a:solidFill>
                  <a:schemeClr val="tx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ru-RU" sz="1400" dirty="0" smtClean="0">
                  <a:solidFill>
                    <a:schemeClr val="bg1"/>
                  </a:solidFill>
                </a:rPr>
                <a:t>129,4 %</a:t>
              </a:r>
            </a:p>
            <a:p>
              <a:pPr algn="ctr">
                <a:lnSpc>
                  <a:spcPts val="1200"/>
                </a:lnSpc>
              </a:pPr>
              <a:r>
                <a:rPr lang="ru-RU" sz="800" dirty="0" smtClean="0">
                  <a:solidFill>
                    <a:schemeClr val="bg1"/>
                  </a:solidFill>
                </a:rPr>
                <a:t>2017 к 2016 году</a:t>
              </a:r>
            </a:p>
            <a:p>
              <a:pPr algn="ctr">
                <a:lnSpc>
                  <a:spcPts val="1200"/>
                </a:lnSpc>
              </a:pPr>
              <a:endParaRPr lang="ru-RU" sz="8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605537" y="3013590"/>
              <a:ext cx="946673" cy="58091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endParaRPr lang="ru-RU" sz="1400" dirty="0" smtClean="0">
                <a:solidFill>
                  <a:schemeClr val="tx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ru-RU" sz="1400" dirty="0" smtClean="0">
                  <a:solidFill>
                    <a:schemeClr val="bg1"/>
                  </a:solidFill>
                </a:rPr>
                <a:t>100,2 %</a:t>
              </a:r>
            </a:p>
            <a:p>
              <a:pPr algn="ctr">
                <a:lnSpc>
                  <a:spcPts val="1200"/>
                </a:lnSpc>
              </a:pPr>
              <a:r>
                <a:rPr lang="ru-RU" sz="800" dirty="0" smtClean="0">
                  <a:solidFill>
                    <a:schemeClr val="bg1"/>
                  </a:solidFill>
                </a:rPr>
                <a:t>2017 к 2016 году</a:t>
              </a:r>
            </a:p>
            <a:p>
              <a:pPr algn="ctr"/>
              <a:endParaRPr lang="ru-RU" sz="8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357089" y="4184750"/>
              <a:ext cx="946673" cy="570155"/>
            </a:xfrm>
            <a:prstGeom prst="rect">
              <a:avLst/>
            </a:prstGeom>
            <a:solidFill>
              <a:schemeClr val="accent6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endParaRPr lang="ru-RU" sz="1400" dirty="0" smtClean="0">
                <a:solidFill>
                  <a:schemeClr val="tx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ru-RU" sz="1400" dirty="0" smtClean="0">
                  <a:solidFill>
                    <a:schemeClr val="bg1"/>
                  </a:solidFill>
                </a:rPr>
                <a:t>107,0 %</a:t>
              </a:r>
            </a:p>
            <a:p>
              <a:pPr algn="ctr">
                <a:lnSpc>
                  <a:spcPts val="1200"/>
                </a:lnSpc>
              </a:pPr>
              <a:r>
                <a:rPr lang="ru-RU" sz="800" dirty="0" smtClean="0">
                  <a:solidFill>
                    <a:schemeClr val="bg1"/>
                  </a:solidFill>
                </a:rPr>
                <a:t>2016 к 2015 году</a:t>
              </a:r>
            </a:p>
            <a:p>
              <a:pPr algn="ctr"/>
              <a:endParaRPr lang="ru-RU" sz="80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136415" y="2585485"/>
              <a:ext cx="1388016" cy="4703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smtClean="0">
                  <a:solidFill>
                    <a:srgbClr val="FFC000"/>
                  </a:solidFill>
                </a:rPr>
                <a:t>Au</a:t>
              </a:r>
            </a:p>
            <a:p>
              <a:pPr algn="ctr"/>
              <a:r>
                <a:rPr lang="en-US" sz="1600" b="1" dirty="0" smtClean="0">
                  <a:solidFill>
                    <a:srgbClr val="FFC000"/>
                  </a:solidFill>
                </a:rPr>
                <a:t>19 512 </a:t>
              </a:r>
              <a:r>
                <a:rPr lang="ru-RU" sz="1600" b="1" dirty="0" smtClean="0">
                  <a:solidFill>
                    <a:srgbClr val="FFC000"/>
                  </a:solidFill>
                </a:rPr>
                <a:t>кг</a:t>
              </a:r>
              <a:endParaRPr lang="ru-RU" sz="1600" b="1" dirty="0">
                <a:solidFill>
                  <a:srgbClr val="FFC000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136415" y="3654449"/>
              <a:ext cx="1388016" cy="4703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smtClean="0">
                  <a:solidFill>
                    <a:schemeClr val="bg2">
                      <a:lumMod val="50000"/>
                    </a:schemeClr>
                  </a:solidFill>
                </a:rPr>
                <a:t>Sn</a:t>
              </a:r>
            </a:p>
            <a:p>
              <a:pPr algn="ctr"/>
              <a:r>
                <a:rPr lang="en-US" sz="1600" b="1" dirty="0" smtClean="0">
                  <a:solidFill>
                    <a:schemeClr val="bg2">
                      <a:lumMod val="50000"/>
                    </a:schemeClr>
                  </a:solidFill>
                </a:rPr>
                <a:t>618 </a:t>
              </a:r>
              <a:r>
                <a:rPr lang="ru-RU" sz="1600" b="1" dirty="0" smtClean="0">
                  <a:solidFill>
                    <a:schemeClr val="bg2">
                      <a:lumMod val="50000"/>
                    </a:schemeClr>
                  </a:solidFill>
                </a:rPr>
                <a:t>тонн</a:t>
              </a:r>
              <a:endParaRPr lang="ru-RU" sz="1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384864" y="2659167"/>
              <a:ext cx="1388016" cy="4703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rgbClr val="FFC000"/>
                  </a:solidFill>
                </a:rPr>
                <a:t>19 550 кг</a:t>
              </a:r>
              <a:endParaRPr lang="ru-RU" sz="1600" b="1" dirty="0">
                <a:solidFill>
                  <a:srgbClr val="FFC000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4384864" y="3684422"/>
              <a:ext cx="1388016" cy="4703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accent6">
                      <a:lumMod val="75000"/>
                    </a:schemeClr>
                  </a:solidFill>
                </a:rPr>
                <a:t>800 тонн</a:t>
              </a:r>
              <a:endParaRPr lang="ru-RU" sz="16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3243127" y="4200702"/>
            <a:ext cx="5918059" cy="813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400" b="1" dirty="0" smtClean="0">
                <a:solidFill>
                  <a:schemeClr val="tx1"/>
                </a:solidFill>
              </a:rPr>
              <a:t>В развитие отрасли в 2012 – 2016 годах вложено более </a:t>
            </a:r>
            <a:r>
              <a:rPr lang="ru-RU" b="1" dirty="0" smtClean="0">
                <a:solidFill>
                  <a:srgbClr val="FF0000"/>
                </a:solidFill>
              </a:rPr>
              <a:t>16 млрд. руб.</a:t>
            </a:r>
          </a:p>
          <a:p>
            <a:pPr algn="ctr">
              <a:lnSpc>
                <a:spcPct val="80000"/>
              </a:lnSpc>
            </a:pPr>
            <a:r>
              <a:rPr lang="ru-RU" sz="1400" b="1" dirty="0" smtClean="0">
                <a:solidFill>
                  <a:schemeClr val="tx1"/>
                </a:solidFill>
              </a:rPr>
              <a:t>В отрасли занято </a:t>
            </a:r>
            <a:r>
              <a:rPr lang="ru-RU" b="1" dirty="0" smtClean="0">
                <a:solidFill>
                  <a:srgbClr val="FF0000"/>
                </a:solidFill>
              </a:rPr>
              <a:t>8,2 тыс. чел.</a:t>
            </a:r>
          </a:p>
          <a:p>
            <a:pPr algn="ctr">
              <a:lnSpc>
                <a:spcPct val="80000"/>
              </a:lnSpc>
            </a:pPr>
            <a:r>
              <a:rPr lang="ru-RU" sz="1400" b="1" dirty="0" smtClean="0">
                <a:solidFill>
                  <a:schemeClr val="tx1"/>
                </a:solidFill>
              </a:rPr>
              <a:t>Средняя заработная плата </a:t>
            </a:r>
            <a:r>
              <a:rPr lang="ru-RU" b="1" dirty="0" smtClean="0">
                <a:solidFill>
                  <a:srgbClr val="FF0000"/>
                </a:solidFill>
              </a:rPr>
              <a:t>95,0 тыс. руб.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6283584"/>
              </p:ext>
            </p:extLst>
          </p:nvPr>
        </p:nvGraphicFramePr>
        <p:xfrm>
          <a:off x="2828124" y="1972156"/>
          <a:ext cx="3933405" cy="255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8257110"/>
              </p:ext>
            </p:extLst>
          </p:nvPr>
        </p:nvGraphicFramePr>
        <p:xfrm>
          <a:off x="3238546" y="697384"/>
          <a:ext cx="1264452" cy="1191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50" name="Picture 2" descr="Картинки по запросу горнодобывающий комплекс хабаровского края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10" y="898979"/>
            <a:ext cx="3017542" cy="1912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горнодобывающий комплекс хабаровского края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160" y="2929413"/>
            <a:ext cx="3017542" cy="1692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горнодобывающий комплекс хабаровского кра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88" y="4751564"/>
            <a:ext cx="3009544" cy="2006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109247" y="853514"/>
            <a:ext cx="580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4,5%</a:t>
            </a:r>
            <a:endParaRPr lang="ru-RU" sz="12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542711" y="1586507"/>
            <a:ext cx="3837062" cy="414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в том числе драгоценные и цветные металлы: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986249" y="1890759"/>
            <a:ext cx="3837062" cy="414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Добыча драгоценных и цветных металлов</a:t>
            </a:r>
            <a:endParaRPr lang="ru-RU" sz="1400" b="1" dirty="0">
              <a:solidFill>
                <a:schemeClr val="tx1"/>
              </a:solidFill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4597192" y="913073"/>
            <a:ext cx="4478002" cy="779311"/>
            <a:chOff x="4571999" y="904634"/>
            <a:chExt cx="4478002" cy="779311"/>
          </a:xfrm>
        </p:grpSpPr>
        <p:sp>
          <p:nvSpPr>
            <p:cNvPr id="36" name="Пятиугольник 35"/>
            <p:cNvSpPr/>
            <p:nvPr/>
          </p:nvSpPr>
          <p:spPr>
            <a:xfrm>
              <a:off x="4571999" y="904634"/>
              <a:ext cx="1488260" cy="779311"/>
            </a:xfrm>
            <a:prstGeom prst="homePlate">
              <a:avLst>
                <a:gd name="adj" fmla="val 22070"/>
              </a:avLst>
            </a:prstGeom>
            <a:noFill/>
            <a:ln>
              <a:solidFill>
                <a:srgbClr val="A66A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60000"/>
                </a:lnSpc>
              </a:pPr>
              <a:r>
                <a:rPr lang="ru-RU" sz="1200" dirty="0" smtClean="0">
                  <a:solidFill>
                    <a:schemeClr val="tx1"/>
                  </a:solidFill>
                </a:rPr>
                <a:t>Объем ВРП в 2016г. млрд. руб.</a:t>
              </a:r>
            </a:p>
            <a:p>
              <a:pPr algn="ctr">
                <a:lnSpc>
                  <a:spcPct val="60000"/>
                </a:lnSpc>
              </a:pPr>
              <a:endParaRPr lang="ru-RU" sz="12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29,6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  <p:sp>
          <p:nvSpPr>
            <p:cNvPr id="37" name="Нашивка 36"/>
            <p:cNvSpPr/>
            <p:nvPr/>
          </p:nvSpPr>
          <p:spPr>
            <a:xfrm>
              <a:off x="5951564" y="913934"/>
              <a:ext cx="1449623" cy="763923"/>
            </a:xfrm>
            <a:prstGeom prst="chevron">
              <a:avLst>
                <a:gd name="adj" fmla="val 24065"/>
              </a:avLst>
            </a:prstGeom>
            <a:noFill/>
            <a:ln>
              <a:solidFill>
                <a:srgbClr val="A66A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60000"/>
                </a:lnSpc>
              </a:pPr>
              <a:r>
                <a:rPr lang="ru-RU" sz="1200" dirty="0" smtClean="0">
                  <a:solidFill>
                    <a:schemeClr val="tx1"/>
                  </a:solidFill>
                </a:rPr>
                <a:t>Доля налоговых платежей, %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9,1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  <p:sp>
          <p:nvSpPr>
            <p:cNvPr id="38" name="Нашивка 37"/>
            <p:cNvSpPr/>
            <p:nvPr/>
          </p:nvSpPr>
          <p:spPr>
            <a:xfrm>
              <a:off x="7288040" y="908413"/>
              <a:ext cx="1761961" cy="763923"/>
            </a:xfrm>
            <a:prstGeom prst="chevron">
              <a:avLst>
                <a:gd name="adj" fmla="val 24065"/>
              </a:avLst>
            </a:prstGeom>
            <a:noFill/>
            <a:ln>
              <a:solidFill>
                <a:srgbClr val="A66A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60000"/>
                </a:lnSpc>
              </a:pPr>
              <a:r>
                <a:rPr lang="ru-RU" sz="1200" dirty="0" smtClean="0">
                  <a:solidFill>
                    <a:schemeClr val="tx1"/>
                  </a:solidFill>
                </a:rPr>
                <a:t>Инвестиции в основной капитал млрд. руб. в 2016г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8,1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Овал 16"/>
          <p:cNvSpPr/>
          <p:nvPr/>
        </p:nvSpPr>
        <p:spPr>
          <a:xfrm>
            <a:off x="4300187" y="2748925"/>
            <a:ext cx="985720" cy="9867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22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422211" y="5187636"/>
            <a:ext cx="5627786" cy="1563074"/>
          </a:xfrm>
          <a:prstGeom prst="rect">
            <a:avLst/>
          </a:prstGeom>
          <a:solidFill>
            <a:srgbClr val="A66A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b="1" u="sng" dirty="0">
                <a:solidFill>
                  <a:schemeClr val="bg1"/>
                </a:solidFill>
              </a:rPr>
              <a:t>Инвестиционное сотрудничество</a:t>
            </a:r>
            <a:endParaRPr lang="en-US" b="1" u="sng" dirty="0">
              <a:solidFill>
                <a:schemeClr val="bg1"/>
              </a:solidFill>
            </a:endParaRPr>
          </a:p>
          <a:p>
            <a:pPr algn="ctr">
              <a:lnSpc>
                <a:spcPct val="70000"/>
              </a:lnSpc>
            </a:pPr>
            <a:endParaRPr lang="ru-RU" sz="1400" b="1" dirty="0">
              <a:solidFill>
                <a:schemeClr val="bg1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ru-RU" sz="1400" b="1" dirty="0">
                <a:solidFill>
                  <a:schemeClr val="bg1"/>
                </a:solidFill>
              </a:rPr>
              <a:t>8 проектов</a:t>
            </a:r>
          </a:p>
          <a:p>
            <a:pPr algn="ctr">
              <a:lnSpc>
                <a:spcPct val="70000"/>
              </a:lnSpc>
            </a:pPr>
            <a:r>
              <a:rPr lang="ru-RU" sz="1400" b="1" dirty="0">
                <a:solidFill>
                  <a:schemeClr val="bg1"/>
                </a:solidFill>
              </a:rPr>
              <a:t>Инвестиционная емкость – 113 млрд. руб.  </a:t>
            </a:r>
          </a:p>
          <a:p>
            <a:pPr>
              <a:lnSpc>
                <a:spcPct val="7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4 </a:t>
            </a:r>
            <a:r>
              <a:rPr lang="ru-RU" sz="1400" b="1" dirty="0">
                <a:solidFill>
                  <a:schemeClr val="bg1"/>
                </a:solidFill>
              </a:rPr>
              <a:t>(реализуемых)  инвестиционная потребность </a:t>
            </a:r>
            <a:r>
              <a:rPr lang="ru-RU" sz="1400" b="1" dirty="0" smtClean="0">
                <a:solidFill>
                  <a:schemeClr val="bg1"/>
                </a:solidFill>
              </a:rPr>
              <a:t>– 75 млрд. руб. </a:t>
            </a:r>
          </a:p>
          <a:p>
            <a:pPr>
              <a:lnSpc>
                <a:spcPct val="7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4 </a:t>
            </a:r>
            <a:r>
              <a:rPr lang="ru-RU" sz="1400" b="1" dirty="0">
                <a:solidFill>
                  <a:schemeClr val="bg1"/>
                </a:solidFill>
              </a:rPr>
              <a:t>(новых) инвестиционная потребность - 12 млрд. руб. </a:t>
            </a:r>
          </a:p>
        </p:txBody>
      </p:sp>
    </p:spTree>
    <p:extLst>
      <p:ext uri="{BB962C8B-B14F-4D97-AF65-F5344CB8AC3E}">
        <p14:creationId xmlns:p14="http://schemas.microsoft.com/office/powerpoint/2010/main" val="39781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9699176"/>
              </p:ext>
            </p:extLst>
          </p:nvPr>
        </p:nvGraphicFramePr>
        <p:xfrm>
          <a:off x="3248258" y="702651"/>
          <a:ext cx="1144042" cy="1234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85521" y="4785694"/>
            <a:ext cx="5249513" cy="2130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7" y="21058"/>
            <a:ext cx="9143999" cy="794513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309620" y="135987"/>
            <a:ext cx="6997567" cy="554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4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Лесопромышленный комплекс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7" name="AutoShape 2" descr="Картинки по запросу лесопромышленный комплекс хабаровского кра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8929356"/>
              </p:ext>
            </p:extLst>
          </p:nvPr>
        </p:nvGraphicFramePr>
        <p:xfrm>
          <a:off x="3082554" y="1936982"/>
          <a:ext cx="3520655" cy="2332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6026003" y="4269519"/>
            <a:ext cx="3117998" cy="806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Свыше </a:t>
            </a:r>
            <a:r>
              <a:rPr lang="ru-RU" sz="1400" b="1" dirty="0" smtClean="0">
                <a:solidFill>
                  <a:srgbClr val="FF0000"/>
                </a:solidFill>
              </a:rPr>
              <a:t>90% </a:t>
            </a:r>
            <a:r>
              <a:rPr lang="ru-RU" sz="1400" dirty="0" smtClean="0">
                <a:solidFill>
                  <a:schemeClr val="tx1"/>
                </a:solidFill>
              </a:rPr>
              <a:t>производимой </a:t>
            </a:r>
            <a:r>
              <a:rPr lang="ru-RU" sz="1400" dirty="0" err="1" smtClean="0">
                <a:solidFill>
                  <a:schemeClr val="tx1"/>
                </a:solidFill>
              </a:rPr>
              <a:t>лесопродукции</a:t>
            </a:r>
            <a:r>
              <a:rPr lang="ru-RU" sz="1400" dirty="0" smtClean="0">
                <a:solidFill>
                  <a:schemeClr val="tx1"/>
                </a:solidFill>
              </a:rPr>
              <a:t> направляется на экспорт, в основном в страны АТР</a:t>
            </a:r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09" y="981092"/>
            <a:ext cx="2844250" cy="1899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36"/>
          <a:stretch/>
        </p:blipFill>
        <p:spPr>
          <a:xfrm>
            <a:off x="170901" y="5076093"/>
            <a:ext cx="2835363" cy="1637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09" y="3039478"/>
            <a:ext cx="2829955" cy="1858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1" name="Группа 20"/>
          <p:cNvGrpSpPr/>
          <p:nvPr/>
        </p:nvGrpSpPr>
        <p:grpSpPr>
          <a:xfrm>
            <a:off x="4537742" y="914400"/>
            <a:ext cx="4478002" cy="780205"/>
            <a:chOff x="4571999" y="903740"/>
            <a:chExt cx="4478002" cy="780205"/>
          </a:xfrm>
        </p:grpSpPr>
        <p:sp>
          <p:nvSpPr>
            <p:cNvPr id="28" name="Пятиугольник 27"/>
            <p:cNvSpPr/>
            <p:nvPr/>
          </p:nvSpPr>
          <p:spPr>
            <a:xfrm>
              <a:off x="4571999" y="904634"/>
              <a:ext cx="1488260" cy="779311"/>
            </a:xfrm>
            <a:prstGeom prst="homePlate">
              <a:avLst>
                <a:gd name="adj" fmla="val 22070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60000"/>
                </a:lnSpc>
              </a:pPr>
              <a:r>
                <a:rPr lang="ru-RU" sz="1200" dirty="0" smtClean="0">
                  <a:solidFill>
                    <a:schemeClr val="tx1"/>
                  </a:solidFill>
                </a:rPr>
                <a:t>Объем ВРП в 2016г. млрд. руб.</a:t>
              </a:r>
            </a:p>
            <a:p>
              <a:pPr algn="ctr">
                <a:lnSpc>
                  <a:spcPct val="60000"/>
                </a:lnSpc>
              </a:pPr>
              <a:endParaRPr lang="ru-RU" sz="12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12,6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  <p:sp>
          <p:nvSpPr>
            <p:cNvPr id="32" name="Нашивка 31"/>
            <p:cNvSpPr/>
            <p:nvPr/>
          </p:nvSpPr>
          <p:spPr>
            <a:xfrm>
              <a:off x="5951564" y="903740"/>
              <a:ext cx="1449623" cy="780205"/>
            </a:xfrm>
            <a:prstGeom prst="chevron">
              <a:avLst>
                <a:gd name="adj" fmla="val 24065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60000"/>
                </a:lnSpc>
              </a:pPr>
              <a:r>
                <a:rPr lang="ru-RU" sz="1200" dirty="0" smtClean="0">
                  <a:solidFill>
                    <a:schemeClr val="tx1"/>
                  </a:solidFill>
                </a:rPr>
                <a:t>Доля налоговых платежей, %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1,7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  <p:sp>
          <p:nvSpPr>
            <p:cNvPr id="33" name="Нашивка 32"/>
            <p:cNvSpPr/>
            <p:nvPr/>
          </p:nvSpPr>
          <p:spPr>
            <a:xfrm>
              <a:off x="7288040" y="908413"/>
              <a:ext cx="1761961" cy="774693"/>
            </a:xfrm>
            <a:prstGeom prst="chevron">
              <a:avLst>
                <a:gd name="adj" fmla="val 24065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60000"/>
                </a:lnSpc>
              </a:pPr>
              <a:r>
                <a:rPr lang="ru-RU" sz="1200" dirty="0" smtClean="0">
                  <a:solidFill>
                    <a:schemeClr val="tx1"/>
                  </a:solidFill>
                </a:rPr>
                <a:t>Инвестиции в основной капитал млрд. руб. в 2016г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2,3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063398" y="971417"/>
            <a:ext cx="580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1,9%</a:t>
            </a:r>
            <a:endParaRPr lang="ru-RU" sz="12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422211" y="5187636"/>
            <a:ext cx="5627786" cy="1563074"/>
          </a:xfrm>
          <a:prstGeom prst="rect">
            <a:avLst/>
          </a:prstGeom>
          <a:solidFill>
            <a:srgbClr val="5482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2000" b="1" u="sng" dirty="0" smtClean="0">
                <a:solidFill>
                  <a:schemeClr val="bg1"/>
                </a:solidFill>
              </a:rPr>
              <a:t>Инвестиционное сотрудничество</a:t>
            </a:r>
            <a:endParaRPr lang="en-US" sz="2000" b="1" u="sng" dirty="0" smtClean="0">
              <a:solidFill>
                <a:schemeClr val="bg1"/>
              </a:solidFill>
            </a:endParaRPr>
          </a:p>
          <a:p>
            <a:pPr algn="ctr">
              <a:lnSpc>
                <a:spcPct val="70000"/>
              </a:lnSpc>
            </a:pPr>
            <a:endParaRPr lang="ru-RU" sz="1600" b="1" dirty="0" smtClean="0">
              <a:solidFill>
                <a:schemeClr val="bg1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9 проектов</a:t>
            </a:r>
          </a:p>
          <a:p>
            <a:pPr algn="ctr">
              <a:lnSpc>
                <a:spcPct val="7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Инвестиционная емкость – 72,6 млрд. руб.  </a:t>
            </a:r>
          </a:p>
          <a:p>
            <a:pPr>
              <a:lnSpc>
                <a:spcPct val="7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3(реализуемых)  инвестиционная потребность </a:t>
            </a:r>
            <a:r>
              <a:rPr lang="ru-RU" sz="1400" b="1" dirty="0">
                <a:solidFill>
                  <a:schemeClr val="bg1"/>
                </a:solidFill>
              </a:rPr>
              <a:t>– 3,3 млрд. руб. </a:t>
            </a:r>
          </a:p>
          <a:p>
            <a:pPr>
              <a:lnSpc>
                <a:spcPct val="7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6 (новых) </a:t>
            </a:r>
            <a:r>
              <a:rPr lang="ru-RU" sz="1400" b="1" dirty="0">
                <a:solidFill>
                  <a:schemeClr val="bg1"/>
                </a:solidFill>
              </a:rPr>
              <a:t>инвестиционная потребность </a:t>
            </a:r>
            <a:r>
              <a:rPr lang="ru-RU" sz="1400" b="1" dirty="0" smtClean="0">
                <a:solidFill>
                  <a:schemeClr val="bg1"/>
                </a:solidFill>
              </a:rPr>
              <a:t>– 27,6 млрд. руб.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586024" y="1884486"/>
            <a:ext cx="2557977" cy="2202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Основные производители: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RFP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ООО «</a:t>
            </a:r>
            <a:r>
              <a:rPr lang="ru-RU" sz="1600" dirty="0" err="1" smtClean="0">
                <a:solidFill>
                  <a:schemeClr val="tx1"/>
                </a:solidFill>
              </a:rPr>
              <a:t>Римбунан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Хиджау</a:t>
            </a:r>
            <a:r>
              <a:rPr lang="ru-RU" sz="1600" dirty="0" smtClean="0">
                <a:solidFill>
                  <a:schemeClr val="tx1"/>
                </a:solidFill>
              </a:rPr>
              <a:t> МДФ»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«</a:t>
            </a:r>
            <a:r>
              <a:rPr lang="en-US" sz="1600" dirty="0" smtClean="0">
                <a:solidFill>
                  <a:schemeClr val="tx1"/>
                </a:solidFill>
              </a:rPr>
              <a:t>BM group</a:t>
            </a:r>
            <a:r>
              <a:rPr lang="ru-RU" sz="1600" dirty="0" smtClean="0">
                <a:solidFill>
                  <a:schemeClr val="tx1"/>
                </a:solidFill>
              </a:rPr>
              <a:t>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«</a:t>
            </a:r>
            <a:r>
              <a:rPr lang="ru-RU" sz="1600" dirty="0" err="1" smtClean="0">
                <a:solidFill>
                  <a:schemeClr val="tx1"/>
                </a:solidFill>
              </a:rPr>
              <a:t>Шелеховский</a:t>
            </a:r>
            <a:r>
              <a:rPr lang="ru-RU" sz="1600" dirty="0" smtClean="0">
                <a:solidFill>
                  <a:schemeClr val="tx1"/>
                </a:solidFill>
              </a:rPr>
              <a:t> КЛПХ»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395868" y="1607432"/>
            <a:ext cx="1141874" cy="50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до 50% ДФО</a:t>
            </a:r>
            <a:endParaRPr lang="ru-RU" sz="1400" b="1" dirty="0">
              <a:solidFill>
                <a:schemeClr val="tx1"/>
              </a:solidFill>
            </a:endParaRPr>
          </a:p>
        </p:txBody>
      </p:sp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503805"/>
              </p:ext>
            </p:extLst>
          </p:nvPr>
        </p:nvGraphicFramePr>
        <p:xfrm>
          <a:off x="3082554" y="3968646"/>
          <a:ext cx="3249888" cy="1348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08008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0205258"/>
              </p:ext>
            </p:extLst>
          </p:nvPr>
        </p:nvGraphicFramePr>
        <p:xfrm>
          <a:off x="3231071" y="721356"/>
          <a:ext cx="1380348" cy="1150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457950" y="6226608"/>
            <a:ext cx="2057400" cy="365125"/>
          </a:xfrm>
        </p:spPr>
        <p:txBody>
          <a:bodyPr/>
          <a:lstStyle/>
          <a:p>
            <a:fld id="{095BA038-FFA6-438E-AE1A-BAF26CB274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640"/>
            <a:ext cx="9143999" cy="79451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47040" y="147613"/>
            <a:ext cx="6997567" cy="554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4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Рыбопромышленный комплекс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32" y="942126"/>
            <a:ext cx="3097055" cy="3458958"/>
          </a:xfrm>
          <a:prstGeom prst="rect">
            <a:avLst/>
          </a:prstGeom>
        </p:spPr>
      </p:pic>
      <p:pic>
        <p:nvPicPr>
          <p:cNvPr id="32" name="Picture 8" descr="https://www.khabkrai.ru/photos/22676_x92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532" y="4574339"/>
            <a:ext cx="3097055" cy="2062464"/>
          </a:xfrm>
          <a:prstGeom prst="rect">
            <a:avLst/>
          </a:prstGeom>
          <a:noFill/>
        </p:spPr>
      </p:pic>
      <p:graphicFrame>
        <p:nvGraphicFramePr>
          <p:cNvPr id="33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4001420"/>
              </p:ext>
            </p:extLst>
          </p:nvPr>
        </p:nvGraphicFramePr>
        <p:xfrm>
          <a:off x="3826686" y="1848995"/>
          <a:ext cx="5009717" cy="2983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6" name="Группа 15"/>
          <p:cNvGrpSpPr/>
          <p:nvPr/>
        </p:nvGrpSpPr>
        <p:grpSpPr>
          <a:xfrm>
            <a:off x="4571999" y="907107"/>
            <a:ext cx="4478002" cy="779311"/>
            <a:chOff x="4571999" y="904634"/>
            <a:chExt cx="4478002" cy="779311"/>
          </a:xfrm>
        </p:grpSpPr>
        <p:sp>
          <p:nvSpPr>
            <p:cNvPr id="19" name="Пятиугольник 18"/>
            <p:cNvSpPr/>
            <p:nvPr/>
          </p:nvSpPr>
          <p:spPr>
            <a:xfrm>
              <a:off x="4571999" y="904634"/>
              <a:ext cx="1488260" cy="779311"/>
            </a:xfrm>
            <a:prstGeom prst="homePlate">
              <a:avLst>
                <a:gd name="adj" fmla="val 22070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60000"/>
                </a:lnSpc>
              </a:pPr>
              <a:r>
                <a:rPr lang="ru-RU" sz="1200" dirty="0" smtClean="0">
                  <a:solidFill>
                    <a:schemeClr val="tx1"/>
                  </a:solidFill>
                </a:rPr>
                <a:t>Объем ВРП в 2016г. млрд. руб.</a:t>
              </a:r>
            </a:p>
            <a:p>
              <a:pPr algn="ctr">
                <a:lnSpc>
                  <a:spcPct val="60000"/>
                </a:lnSpc>
              </a:pPr>
              <a:endParaRPr lang="ru-RU" sz="12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14,0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Нашивка 19"/>
            <p:cNvSpPr/>
            <p:nvPr/>
          </p:nvSpPr>
          <p:spPr>
            <a:xfrm>
              <a:off x="5951564" y="913934"/>
              <a:ext cx="1449623" cy="763923"/>
            </a:xfrm>
            <a:prstGeom prst="chevron">
              <a:avLst>
                <a:gd name="adj" fmla="val 24065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60000"/>
                </a:lnSpc>
              </a:pPr>
              <a:r>
                <a:rPr lang="ru-RU" sz="1200" dirty="0" smtClean="0">
                  <a:solidFill>
                    <a:schemeClr val="tx1"/>
                  </a:solidFill>
                </a:rPr>
                <a:t>Доля налоговых платежей, %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1,7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Нашивка 20"/>
            <p:cNvSpPr/>
            <p:nvPr/>
          </p:nvSpPr>
          <p:spPr>
            <a:xfrm>
              <a:off x="7288040" y="908413"/>
              <a:ext cx="1761961" cy="763923"/>
            </a:xfrm>
            <a:prstGeom prst="chevron">
              <a:avLst>
                <a:gd name="adj" fmla="val 24065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60000"/>
                </a:lnSpc>
              </a:pPr>
              <a:r>
                <a:rPr lang="ru-RU" sz="1200" dirty="0" smtClean="0">
                  <a:solidFill>
                    <a:schemeClr val="tx1"/>
                  </a:solidFill>
                </a:rPr>
                <a:t>Инвестиции в основной капитал млрд. руб. в 2016г</a:t>
              </a:r>
            </a:p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0,5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069221" y="907107"/>
            <a:ext cx="580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2,2%</a:t>
            </a:r>
            <a:endParaRPr lang="ru-RU" sz="12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422211" y="5057893"/>
            <a:ext cx="5627786" cy="1563074"/>
          </a:xfrm>
          <a:prstGeom prst="rect">
            <a:avLst/>
          </a:prstGeom>
          <a:solidFill>
            <a:srgbClr val="5482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2000" b="1" u="sng" dirty="0" smtClean="0">
                <a:solidFill>
                  <a:schemeClr val="bg1"/>
                </a:solidFill>
              </a:rPr>
              <a:t>Инвестиционное сотрудничество</a:t>
            </a:r>
            <a:endParaRPr lang="en-US" sz="2000" b="1" u="sng" dirty="0" smtClean="0">
              <a:solidFill>
                <a:schemeClr val="bg1"/>
              </a:solidFill>
            </a:endParaRPr>
          </a:p>
          <a:p>
            <a:pPr algn="ctr">
              <a:lnSpc>
                <a:spcPct val="70000"/>
              </a:lnSpc>
            </a:pPr>
            <a:endParaRPr lang="ru-RU" sz="1600" b="1" dirty="0" smtClean="0">
              <a:solidFill>
                <a:schemeClr val="bg1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4 проекта</a:t>
            </a:r>
          </a:p>
          <a:p>
            <a:pPr algn="ctr">
              <a:lnSpc>
                <a:spcPct val="7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Инвестиционная емкость – 3,8 млрд. руб.  </a:t>
            </a:r>
          </a:p>
          <a:p>
            <a:pPr>
              <a:lnSpc>
                <a:spcPct val="700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4 (новых) </a:t>
            </a:r>
            <a:r>
              <a:rPr lang="ru-RU" sz="1400" b="1" dirty="0">
                <a:solidFill>
                  <a:schemeClr val="bg1"/>
                </a:solidFill>
              </a:rPr>
              <a:t>инвестиционная потребность </a:t>
            </a:r>
            <a:r>
              <a:rPr lang="ru-RU" sz="1400" b="1" dirty="0" smtClean="0">
                <a:solidFill>
                  <a:schemeClr val="bg1"/>
                </a:solidFill>
              </a:rPr>
              <a:t>– 2,7 млрд. руб. </a:t>
            </a:r>
          </a:p>
        </p:txBody>
      </p:sp>
    </p:spTree>
    <p:extLst>
      <p:ext uri="{BB962C8B-B14F-4D97-AF65-F5344CB8AC3E}">
        <p14:creationId xmlns:p14="http://schemas.microsoft.com/office/powerpoint/2010/main" val="226080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10472</TotalTime>
  <Words>2841</Words>
  <Application>Microsoft Office PowerPoint</Application>
  <PresentationFormat>Экран (4:3)</PresentationFormat>
  <Paragraphs>785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 a</dc:creator>
  <cp:lastModifiedBy>Мельник Александра Сергеевна</cp:lastModifiedBy>
  <cp:revision>749</cp:revision>
  <cp:lastPrinted>2017-04-10T04:42:46Z</cp:lastPrinted>
  <dcterms:created xsi:type="dcterms:W3CDTF">2015-07-02T17:32:10Z</dcterms:created>
  <dcterms:modified xsi:type="dcterms:W3CDTF">2017-04-10T11:11:23Z</dcterms:modified>
</cp:coreProperties>
</file>